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82" r:id="rId3"/>
    <p:sldId id="257" r:id="rId4"/>
    <p:sldId id="258" r:id="rId5"/>
    <p:sldId id="260" r:id="rId6"/>
    <p:sldId id="264" r:id="rId7"/>
    <p:sldId id="265" r:id="rId8"/>
    <p:sldId id="266" r:id="rId9"/>
    <p:sldId id="267" r:id="rId10"/>
    <p:sldId id="268" r:id="rId11"/>
    <p:sldId id="269" r:id="rId12"/>
    <p:sldId id="287" r:id="rId13"/>
    <p:sldId id="270" r:id="rId14"/>
    <p:sldId id="288" r:id="rId15"/>
    <p:sldId id="271" r:id="rId16"/>
    <p:sldId id="272" r:id="rId17"/>
    <p:sldId id="274" r:id="rId18"/>
    <p:sldId id="289" r:id="rId19"/>
    <p:sldId id="273" r:id="rId20"/>
    <p:sldId id="275" r:id="rId21"/>
    <p:sldId id="286" r:id="rId22"/>
    <p:sldId id="276" r:id="rId23"/>
    <p:sldId id="283" r:id="rId24"/>
    <p:sldId id="278" r:id="rId25"/>
    <p:sldId id="290" r:id="rId26"/>
    <p:sldId id="28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732"/>
    <p:restoredTop sz="79455"/>
  </p:normalViewPr>
  <p:slideViewPr>
    <p:cSldViewPr snapToGrid="0" snapToObjects="1">
      <p:cViewPr varScale="1">
        <p:scale>
          <a:sx n="53" d="100"/>
          <a:sy n="53" d="100"/>
        </p:scale>
        <p:origin x="192"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7BE31A-CF47-1542-834B-3F84EFC65F53}" type="datetimeFigureOut">
              <a:rPr lang="en-US" smtClean="0"/>
              <a:t>1/11/19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E3B634-187A-714A-9D7D-FC23E693A20E}" type="slidenum">
              <a:rPr lang="en-US" smtClean="0"/>
              <a:t>‹#›</a:t>
            </a:fld>
            <a:endParaRPr lang="en-US"/>
          </a:p>
        </p:txBody>
      </p:sp>
    </p:spTree>
    <p:extLst>
      <p:ext uri="{BB962C8B-B14F-4D97-AF65-F5344CB8AC3E}">
        <p14:creationId xmlns:p14="http://schemas.microsoft.com/office/powerpoint/2010/main" val="4221703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Chapter we introduce the key concepts behind agent-based modelling.  What is an agent, and what are rules?  These are discussed along with a consideration of the main advantages and disadvantages for simulating spatial systems.  A range of established applications are presented to give </a:t>
            </a:r>
            <a:r>
              <a:rPr lang="en-US"/>
              <a:t>a flavor </a:t>
            </a:r>
            <a:r>
              <a:rPr lang="en-US" dirty="0"/>
              <a:t>of how agent-based models can be successfully applied.  The overarching aim of this chapter is to give the reader an understanding of what an agent-based model is.  This knowledge will be built upon in subsequent chapters. </a:t>
            </a:r>
          </a:p>
          <a:p>
            <a:endParaRPr lang="en-US" dirty="0"/>
          </a:p>
        </p:txBody>
      </p:sp>
      <p:sp>
        <p:nvSpPr>
          <p:cNvPr id="4" name="Slide Number Placeholder 3"/>
          <p:cNvSpPr>
            <a:spLocks noGrp="1"/>
          </p:cNvSpPr>
          <p:nvPr>
            <p:ph type="sldNum" sz="quarter" idx="10"/>
          </p:nvPr>
        </p:nvSpPr>
        <p:spPr/>
        <p:txBody>
          <a:bodyPr/>
          <a:lstStyle/>
          <a:p>
            <a:fld id="{A5E3B634-187A-714A-9D7D-FC23E693A20E}" type="slidenum">
              <a:rPr lang="en-US" smtClean="0"/>
              <a:t>1</a:t>
            </a:fld>
            <a:endParaRPr lang="en-US"/>
          </a:p>
        </p:txBody>
      </p:sp>
    </p:spTree>
    <p:extLst>
      <p:ext uri="{BB962C8B-B14F-4D97-AF65-F5344CB8AC3E}">
        <p14:creationId xmlns:p14="http://schemas.microsoft.com/office/powerpoint/2010/main" val="30011003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20</a:t>
            </a:fld>
            <a:endParaRPr lang="en-US"/>
          </a:p>
        </p:txBody>
      </p:sp>
    </p:spTree>
    <p:extLst>
      <p:ext uri="{BB962C8B-B14F-4D97-AF65-F5344CB8AC3E}">
        <p14:creationId xmlns:p14="http://schemas.microsoft.com/office/powerpoint/2010/main" val="8357352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 on image to see movie on YouTube. Simple real word example of how ideas in the (in previous slide) can be seen in the “real world” </a:t>
            </a:r>
          </a:p>
        </p:txBody>
      </p:sp>
      <p:sp>
        <p:nvSpPr>
          <p:cNvPr id="4" name="Slide Number Placeholder 3"/>
          <p:cNvSpPr>
            <a:spLocks noGrp="1"/>
          </p:cNvSpPr>
          <p:nvPr>
            <p:ph type="sldNum" sz="quarter" idx="5"/>
          </p:nvPr>
        </p:nvSpPr>
        <p:spPr/>
        <p:txBody>
          <a:bodyPr/>
          <a:lstStyle/>
          <a:p>
            <a:fld id="{A5E3B634-187A-714A-9D7D-FC23E693A20E}" type="slidenum">
              <a:rPr lang="en-US" smtClean="0"/>
              <a:t>21</a:t>
            </a:fld>
            <a:endParaRPr lang="en-US"/>
          </a:p>
        </p:txBody>
      </p:sp>
    </p:spTree>
    <p:extLst>
      <p:ext uri="{BB962C8B-B14F-4D97-AF65-F5344CB8AC3E}">
        <p14:creationId xmlns:p14="http://schemas.microsoft.com/office/powerpoint/2010/main" val="3656885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22</a:t>
            </a:fld>
            <a:endParaRPr lang="en-US"/>
          </a:p>
        </p:txBody>
      </p:sp>
    </p:spTree>
    <p:extLst>
      <p:ext uri="{BB962C8B-B14F-4D97-AF65-F5344CB8AC3E}">
        <p14:creationId xmlns:p14="http://schemas.microsoft.com/office/powerpoint/2010/main" val="940202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on image to see a movie on YouTube. Or see https://</a:t>
            </a:r>
            <a:r>
              <a:rPr lang="en-US" dirty="0" err="1"/>
              <a:t>youtu.be</a:t>
            </a:r>
            <a:r>
              <a:rPr lang="en-US" dirty="0"/>
              <a:t>/</a:t>
            </a:r>
            <a:r>
              <a:rPr lang="en-US" dirty="0" err="1"/>
              <a:t>aLmOxnPKUqk</a:t>
            </a:r>
            <a:r>
              <a:rPr lang="en-US" dirty="0"/>
              <a:t> </a:t>
            </a:r>
          </a:p>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23</a:t>
            </a:fld>
            <a:endParaRPr lang="en-US"/>
          </a:p>
        </p:txBody>
      </p:sp>
    </p:spTree>
    <p:extLst>
      <p:ext uri="{BB962C8B-B14F-4D97-AF65-F5344CB8AC3E}">
        <p14:creationId xmlns:p14="http://schemas.microsoft.com/office/powerpoint/2010/main" val="5307780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24</a:t>
            </a:fld>
            <a:endParaRPr lang="en-US"/>
          </a:p>
        </p:txBody>
      </p:sp>
    </p:spTree>
    <p:extLst>
      <p:ext uri="{BB962C8B-B14F-4D97-AF65-F5344CB8AC3E}">
        <p14:creationId xmlns:p14="http://schemas.microsoft.com/office/powerpoint/2010/main" val="36052511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26</a:t>
            </a:fld>
            <a:endParaRPr lang="en-US"/>
          </a:p>
        </p:txBody>
      </p:sp>
    </p:spTree>
    <p:extLst>
      <p:ext uri="{BB962C8B-B14F-4D97-AF65-F5344CB8AC3E}">
        <p14:creationId xmlns:p14="http://schemas.microsoft.com/office/powerpoint/2010/main" val="18757702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a:t>
            </a:fld>
            <a:endParaRPr lang="en-US"/>
          </a:p>
        </p:txBody>
      </p:sp>
    </p:spTree>
    <p:extLst>
      <p:ext uri="{BB962C8B-B14F-4D97-AF65-F5344CB8AC3E}">
        <p14:creationId xmlns:p14="http://schemas.microsoft.com/office/powerpoint/2010/main" val="1793321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3</a:t>
            </a:fld>
            <a:endParaRPr lang="en-US"/>
          </a:p>
        </p:txBody>
      </p:sp>
    </p:spTree>
    <p:extLst>
      <p:ext uri="{BB962C8B-B14F-4D97-AF65-F5344CB8AC3E}">
        <p14:creationId xmlns:p14="http://schemas.microsoft.com/office/powerpoint/2010/main" val="3118080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4</a:t>
            </a:fld>
            <a:endParaRPr lang="en-US"/>
          </a:p>
        </p:txBody>
      </p:sp>
    </p:spTree>
    <p:extLst>
      <p:ext uri="{BB962C8B-B14F-4D97-AF65-F5344CB8AC3E}">
        <p14:creationId xmlns:p14="http://schemas.microsoft.com/office/powerpoint/2010/main" val="1452903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9</a:t>
            </a:fld>
            <a:endParaRPr lang="en-US"/>
          </a:p>
        </p:txBody>
      </p:sp>
    </p:spTree>
    <p:extLst>
      <p:ext uri="{BB962C8B-B14F-4D97-AF65-F5344CB8AC3E}">
        <p14:creationId xmlns:p14="http://schemas.microsoft.com/office/powerpoint/2010/main" val="1511204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16</a:t>
            </a:fld>
            <a:endParaRPr lang="en-US"/>
          </a:p>
        </p:txBody>
      </p:sp>
    </p:spTree>
    <p:extLst>
      <p:ext uri="{BB962C8B-B14F-4D97-AF65-F5344CB8AC3E}">
        <p14:creationId xmlns:p14="http://schemas.microsoft.com/office/powerpoint/2010/main" val="38140679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Li, J. and Wilensky U. (2009) NetLogo </a:t>
            </a:r>
            <a:r>
              <a:rPr lang="en-US" sz="1200" kern="1200" dirty="0" err="1">
                <a:solidFill>
                  <a:schemeClr val="tx1"/>
                </a:solidFill>
                <a:effectLst/>
                <a:latin typeface="+mn-lt"/>
                <a:ea typeface="+mn-ea"/>
                <a:cs typeface="+mn-cs"/>
              </a:rPr>
              <a:t>Sugarscape</a:t>
            </a:r>
            <a:r>
              <a:rPr lang="en-US" sz="1200" kern="1200" dirty="0">
                <a:solidFill>
                  <a:schemeClr val="tx1"/>
                </a:solidFill>
                <a:effectLst/>
                <a:latin typeface="+mn-lt"/>
                <a:ea typeface="+mn-ea"/>
                <a:cs typeface="+mn-cs"/>
              </a:rPr>
              <a:t> 3 Wealth Distribution Model. http://</a:t>
            </a:r>
            <a:r>
              <a:rPr lang="en-US" sz="1200" kern="1200" dirty="0" err="1">
                <a:solidFill>
                  <a:schemeClr val="tx1"/>
                </a:solidFill>
                <a:effectLst/>
                <a:latin typeface="+mn-lt"/>
                <a:ea typeface="+mn-ea"/>
                <a:cs typeface="+mn-cs"/>
              </a:rPr>
              <a:t>ccl.northwestern.edu</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netlogo</a:t>
            </a:r>
            <a:r>
              <a:rPr lang="en-US" sz="1200" kern="1200" dirty="0">
                <a:solidFill>
                  <a:schemeClr val="tx1"/>
                </a:solidFill>
                <a:effectLst/>
                <a:latin typeface="+mn-lt"/>
                <a:ea typeface="+mn-ea"/>
                <a:cs typeface="+mn-cs"/>
              </a:rPr>
              <a:t>/models/Sugar scape3WealthDistribution</a:t>
            </a:r>
          </a:p>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17</a:t>
            </a:fld>
            <a:endParaRPr lang="en-US"/>
          </a:p>
        </p:txBody>
      </p:sp>
    </p:spTree>
    <p:extLst>
      <p:ext uri="{BB962C8B-B14F-4D97-AF65-F5344CB8AC3E}">
        <p14:creationId xmlns:p14="http://schemas.microsoft.com/office/powerpoint/2010/main" val="502440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18</a:t>
            </a:fld>
            <a:endParaRPr lang="en-US"/>
          </a:p>
        </p:txBody>
      </p:sp>
    </p:spTree>
    <p:extLst>
      <p:ext uri="{BB962C8B-B14F-4D97-AF65-F5344CB8AC3E}">
        <p14:creationId xmlns:p14="http://schemas.microsoft.com/office/powerpoint/2010/main" val="20862164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19</a:t>
            </a:fld>
            <a:endParaRPr lang="en-US"/>
          </a:p>
        </p:txBody>
      </p:sp>
    </p:spTree>
    <p:extLst>
      <p:ext uri="{BB962C8B-B14F-4D97-AF65-F5344CB8AC3E}">
        <p14:creationId xmlns:p14="http://schemas.microsoft.com/office/powerpoint/2010/main" val="3858398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F7A16-E78A-BE4A-AC43-8512E7D932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1F38C8-365B-CA4F-B19D-567E737B1A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28210-3A32-5F42-B6C1-4EC7285777A7}"/>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906277F9-D1A2-9843-B607-FCC14A031A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280A87-2C80-A64B-87FB-EF30B3D84BEC}"/>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82555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44AF-4076-ED4B-B391-C5A3489C04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2274F-54BF-764B-B515-33F41ADD7A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3412C-0D19-274E-9402-8A7B85561B08}"/>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AC034415-ED19-A445-BD68-A64A25C07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E3F4D4-B881-F34A-81D6-2E0313F65EE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94080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D434B5-95B9-8F45-9704-269CFCDE3C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99913-B6B0-7C48-9E46-20EC11E0D7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CE55D2-ADC8-E348-B484-18FD79F5F120}"/>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9547F7AC-E50A-D649-85D6-DB77ADB233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89C60-9BE1-C544-82FC-951DBED57A52}"/>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299426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72FB-6E84-2F49-8A51-0972418C72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F1C8D-6F5A-7D47-9201-3E7B6F54519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4AB3CC-E7E0-6340-B3A4-F00DB09C83B6}"/>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7D837D03-AC59-D14F-9507-84D8469084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39326-81CE-0942-A45E-A9A8005451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0659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88158-F8C2-434F-AD68-D86B3031D9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CBB0E7-5DE5-0D42-9359-2B7E8DAA3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10A837-B060-AA46-AA08-6F233B11970D}"/>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5CFEE10B-C123-1B45-B864-6B8D5BE99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CCC4B6-2F8B-CA45-99D7-D48C1C9972F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75922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8530F-2ABB-F741-86CD-02B983C499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7B270D-31DF-824D-AAC7-1A8C490EB9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A55378-871B-074A-9340-5A273CC1471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61FB1B-E7C3-3547-A1B6-22B90A24B538}"/>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7F3ECCE9-7B6F-4948-8417-3E618E8577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8C9493-26BA-D644-84CB-6514BD1933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0077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BFA1D-0768-FC4F-B75B-EDE0297EB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5D8327-4932-5241-83AC-C7F2238257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9529289-DA97-FA4F-883B-1C08A606C7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D275AA-C108-7C4D-9250-CEC009533B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4C4C786-F911-8F45-B48E-D4C85A8F3C2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578C52-1C7D-8B4B-BA4A-CE1D6F06640F}"/>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8" name="Footer Placeholder 7">
            <a:extLst>
              <a:ext uri="{FF2B5EF4-FFF2-40B4-BE49-F238E27FC236}">
                <a16:creationId xmlns:a16="http://schemas.microsoft.com/office/drawing/2014/main" id="{7E6D7468-D98E-E146-8C11-566E68149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3284EF-707E-DC42-ACCE-D4654F57CD2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79364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0226-982E-E240-BF1F-97AC71D0A3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C30596-EF95-C943-9C4C-04001C8BADF1}"/>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4" name="Footer Placeholder 3">
            <a:extLst>
              <a:ext uri="{FF2B5EF4-FFF2-40B4-BE49-F238E27FC236}">
                <a16:creationId xmlns:a16="http://schemas.microsoft.com/office/drawing/2014/main" id="{332BA8BC-065B-2742-86D8-3DAEEF7DC5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CD01E8-BA1E-A747-8D70-0629550712AB}"/>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173034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C8AFC9-2394-FA4D-997A-E88CEA272745}"/>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3" name="Footer Placeholder 2">
            <a:extLst>
              <a:ext uri="{FF2B5EF4-FFF2-40B4-BE49-F238E27FC236}">
                <a16:creationId xmlns:a16="http://schemas.microsoft.com/office/drawing/2014/main" id="{65E573A5-1335-AE42-BF09-1FCBDAAF3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A33E51-7F7D-CE46-8B95-7568215B7AE1}"/>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478999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548E5-E07D-1743-B852-D6ECD31088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EEBEEA-F298-024B-95FB-9C751B77EB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06EB14-9D0B-2648-B3DB-11824B88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2976687-76B2-4140-83AC-8536F4E951D6}"/>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48A96F32-9D50-C041-B009-75800376A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2142CE-848C-BD4E-8A40-32AB7BD028CF}"/>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34921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299C7-4255-864E-8B0F-406D4E839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5CA03A-A409-8347-90BF-5F664DFFD5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B50B80-F53D-A846-921D-8A929C4D19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6D389-B843-E349-8890-DA1714FA9731}"/>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3F7AB3BD-8BDF-0E40-A12B-116E42619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31EEB-3496-6746-BF21-5BF059F85A04}"/>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805990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B2A93-86B7-724F-A8E8-70A991C762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3B9F64-2C6A-CE48-AB9D-FB7CE414B3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EB4216-D3B6-004E-8D9D-3347281461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6B9742FF-E815-B64D-B6D5-E2973185BE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04E5B1-99C5-FF4A-8E8B-D292DC7708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AD58D8-E8DF-BD44-A759-57D7987C3BA5}" type="slidenum">
              <a:rPr lang="en-US" smtClean="0"/>
              <a:t>‹#›</a:t>
            </a:fld>
            <a:endParaRPr lang="en-US"/>
          </a:p>
        </p:txBody>
      </p:sp>
    </p:spTree>
    <p:extLst>
      <p:ext uri="{BB962C8B-B14F-4D97-AF65-F5344CB8AC3E}">
        <p14:creationId xmlns:p14="http://schemas.microsoft.com/office/powerpoint/2010/main" val="25406928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m.tau.ac.il/~bennya/publications/EPB2002BenensonOmerHatna.pdf"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m.tau.ac.il/~bennya/publications/EPB2002BenensonOmerHatna.pdf"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ccl.northwestern.edu/netlogo/models/Sugar%20scape3WealthDistribution"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youtube.com/watch?v=Suugn-p5C1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hyperlink" Target="http://www2.humboldt.edu/ecomodel/instream.htm"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simtable.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hyperlink" Target="https://youtu.be/aLmOxnPKUqk" TargetMode="External"/><Relationship Id="rId4" Type="http://schemas.openxmlformats.org/officeDocument/2006/relationships/hyperlink" Target="http://www.cw6sandiego.com/sdsu-tracking-sand-fire-to-help-keep-firefighters-safe/"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mitpress.mit.edu/books/introduction-agent-based-modeling" TargetMode="External"/><Relationship Id="rId2" Type="http://schemas.openxmlformats.org/officeDocument/2006/relationships/hyperlink" Target="https://www.wiley.com/en-us/Geosimulation%3A+Automata+based+modeling+of+urban+phenomena-p-9780470843499" TargetMode="External"/><Relationship Id="rId1" Type="http://schemas.openxmlformats.org/officeDocument/2006/relationships/slideLayout" Target="../slideLayouts/slideLayout2.xml"/><Relationship Id="rId5" Type="http://schemas.openxmlformats.org/officeDocument/2006/relationships/hyperlink" Target="https://ccl.northwestern.edu/netlogo/" TargetMode="External"/><Relationship Id="rId4" Type="http://schemas.openxmlformats.org/officeDocument/2006/relationships/hyperlink" Target="https://www.comses.net/codebases/"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github.com/abmgis/abmgis/tree/master/Chapter02-IntroToAB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massivesoftware.co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11EA722-546D-7244-9730-E8CD2B1B1D4E}"/>
              </a:ext>
            </a:extLst>
          </p:cNvPr>
          <p:cNvPicPr>
            <a:picLocks noChangeAspect="1"/>
          </p:cNvPicPr>
          <p:nvPr/>
        </p:nvPicPr>
        <p:blipFill rotWithShape="1">
          <a:blip r:embed="rId3"/>
          <a:srcRect r="3747"/>
          <a:stretch/>
        </p:blipFill>
        <p:spPr>
          <a:xfrm>
            <a:off x="20" y="10"/>
            <a:ext cx="4637226" cy="6857990"/>
          </a:xfrm>
          <a:prstGeom prst="rect">
            <a:avLst/>
          </a:prstGeom>
        </p:spPr>
      </p:pic>
      <p:sp>
        <p:nvSpPr>
          <p:cNvPr id="10" name="Rectangle 9">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54A01-461C-1045-AC9B-35DD625CB021}"/>
              </a:ext>
            </a:extLst>
          </p:cNvPr>
          <p:cNvSpPr>
            <a:spLocks noGrp="1"/>
          </p:cNvSpPr>
          <p:nvPr>
            <p:ph type="ctrTitle"/>
          </p:nvPr>
        </p:nvSpPr>
        <p:spPr>
          <a:xfrm>
            <a:off x="5277328" y="640082"/>
            <a:ext cx="6274591" cy="3351602"/>
          </a:xfrm>
        </p:spPr>
        <p:txBody>
          <a:bodyPr>
            <a:normAutofit/>
          </a:bodyPr>
          <a:lstStyle/>
          <a:p>
            <a:pPr algn="l"/>
            <a:r>
              <a:rPr lang="en-US">
                <a:solidFill>
                  <a:schemeClr val="bg1"/>
                </a:solidFill>
              </a:rPr>
              <a:t>Chapter 2</a:t>
            </a:r>
          </a:p>
        </p:txBody>
      </p:sp>
      <p:sp>
        <p:nvSpPr>
          <p:cNvPr id="3" name="Subtitle 2">
            <a:extLst>
              <a:ext uri="{FF2B5EF4-FFF2-40B4-BE49-F238E27FC236}">
                <a16:creationId xmlns:a16="http://schemas.microsoft.com/office/drawing/2014/main" id="{1F6A411C-5F1C-D542-A211-0F0D7F10FA53}"/>
              </a:ext>
            </a:extLst>
          </p:cNvPr>
          <p:cNvSpPr>
            <a:spLocks noGrp="1"/>
          </p:cNvSpPr>
          <p:nvPr>
            <p:ph type="subTitle" idx="1"/>
          </p:nvPr>
        </p:nvSpPr>
        <p:spPr>
          <a:xfrm>
            <a:off x="5277327" y="4156276"/>
            <a:ext cx="6274592" cy="2061645"/>
          </a:xfrm>
        </p:spPr>
        <p:txBody>
          <a:bodyPr>
            <a:normAutofit/>
          </a:bodyPr>
          <a:lstStyle/>
          <a:p>
            <a:pPr algn="l"/>
            <a:r>
              <a:rPr lang="en-US">
                <a:solidFill>
                  <a:schemeClr val="bg1"/>
                </a:solidFill>
              </a:rPr>
              <a:t>Introduction to Agent-Based Modelling</a:t>
            </a:r>
          </a:p>
        </p:txBody>
      </p:sp>
    </p:spTree>
    <p:extLst>
      <p:ext uri="{BB962C8B-B14F-4D97-AF65-F5344CB8AC3E}">
        <p14:creationId xmlns:p14="http://schemas.microsoft.com/office/powerpoint/2010/main" val="27190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B9287-6BC2-7A4F-AD9B-FCBA3496766D}"/>
              </a:ext>
            </a:extLst>
          </p:cNvPr>
          <p:cNvSpPr>
            <a:spLocks noGrp="1"/>
          </p:cNvSpPr>
          <p:nvPr>
            <p:ph type="title"/>
          </p:nvPr>
        </p:nvSpPr>
        <p:spPr/>
        <p:txBody>
          <a:bodyPr/>
          <a:lstStyle/>
          <a:p>
            <a:r>
              <a:rPr lang="en-US" dirty="0"/>
              <a:t>Segregation</a:t>
            </a:r>
          </a:p>
        </p:txBody>
      </p:sp>
      <p:sp>
        <p:nvSpPr>
          <p:cNvPr id="3" name="Content Placeholder 2">
            <a:extLst>
              <a:ext uri="{FF2B5EF4-FFF2-40B4-BE49-F238E27FC236}">
                <a16:creationId xmlns:a16="http://schemas.microsoft.com/office/drawing/2014/main" id="{2F1CB522-6FD0-2B4E-AD9F-06A716E10580}"/>
              </a:ext>
            </a:extLst>
          </p:cNvPr>
          <p:cNvSpPr>
            <a:spLocks noGrp="1"/>
          </p:cNvSpPr>
          <p:nvPr>
            <p:ph idx="1"/>
          </p:nvPr>
        </p:nvSpPr>
        <p:spPr/>
        <p:txBody>
          <a:bodyPr/>
          <a:lstStyle/>
          <a:p>
            <a:r>
              <a:rPr lang="en-US" dirty="0"/>
              <a:t>When we see patterns of segregated neighborhoods , the process that led to them has already happened. </a:t>
            </a:r>
          </a:p>
          <a:p>
            <a:r>
              <a:rPr lang="en-US" dirty="0"/>
              <a:t>What causes such patterns to emerge?</a:t>
            </a:r>
          </a:p>
          <a:p>
            <a:pPr lvl="1"/>
            <a:r>
              <a:rPr lang="en-US" dirty="0"/>
              <a:t>Schelling (1971) explored the idea of how mild tastes and preferences for like demographic groups could lead to patterns of segregation we observe in a abstract setting.</a:t>
            </a:r>
          </a:p>
          <a:p>
            <a:pPr lvl="1"/>
            <a:r>
              <a:rPr lang="en-US" dirty="0"/>
              <a:t>Simple model where agents check their surrounding cells (i.e. their neighbors) and sees if it is happy in the current location. </a:t>
            </a:r>
          </a:p>
          <a:p>
            <a:pPr lvl="1"/>
            <a:r>
              <a:rPr lang="en-US" dirty="0"/>
              <a:t>If the agent is not happy it moves to a new location. </a:t>
            </a:r>
          </a:p>
        </p:txBody>
      </p:sp>
      <p:sp>
        <p:nvSpPr>
          <p:cNvPr id="4" name="TextBox 3">
            <a:extLst>
              <a:ext uri="{FF2B5EF4-FFF2-40B4-BE49-F238E27FC236}">
                <a16:creationId xmlns:a16="http://schemas.microsoft.com/office/drawing/2014/main" id="{3EB6148E-7D6D-FE43-A624-1F92A3D6E8DD}"/>
              </a:ext>
            </a:extLst>
          </p:cNvPr>
          <p:cNvSpPr txBox="1"/>
          <p:nvPr/>
        </p:nvSpPr>
        <p:spPr>
          <a:xfrm>
            <a:off x="1124671" y="6488668"/>
            <a:ext cx="9942658" cy="369332"/>
          </a:xfrm>
          <a:prstGeom prst="rect">
            <a:avLst/>
          </a:prstGeom>
          <a:noFill/>
        </p:spPr>
        <p:txBody>
          <a:bodyPr wrap="none" rtlCol="0">
            <a:spAutoFit/>
          </a:bodyPr>
          <a:lstStyle/>
          <a:p>
            <a:r>
              <a:rPr lang="en-US" dirty="0"/>
              <a:t>Schelling, T. C. (1971). Dynamic models of segregation. Journal of Mathematical Sociology, 1(2), 143-186.</a:t>
            </a:r>
          </a:p>
        </p:txBody>
      </p:sp>
    </p:spTree>
    <p:extLst>
      <p:ext uri="{BB962C8B-B14F-4D97-AF65-F5344CB8AC3E}">
        <p14:creationId xmlns:p14="http://schemas.microsoft.com/office/powerpoint/2010/main" val="798806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9F0DF-8D35-304A-9CE6-CB53CF96CED0}"/>
              </a:ext>
            </a:extLst>
          </p:cNvPr>
          <p:cNvSpPr>
            <a:spLocks noGrp="1"/>
          </p:cNvSpPr>
          <p:nvPr>
            <p:ph type="title"/>
          </p:nvPr>
        </p:nvSpPr>
        <p:spPr/>
        <p:txBody>
          <a:bodyPr/>
          <a:lstStyle/>
          <a:p>
            <a:r>
              <a:rPr lang="en-US" dirty="0"/>
              <a:t>Progression of Segregation over Time</a:t>
            </a:r>
          </a:p>
        </p:txBody>
      </p:sp>
      <p:pic>
        <p:nvPicPr>
          <p:cNvPr id="6" name="Content Placeholder 5">
            <a:extLst>
              <a:ext uri="{FF2B5EF4-FFF2-40B4-BE49-F238E27FC236}">
                <a16:creationId xmlns:a16="http://schemas.microsoft.com/office/drawing/2014/main" id="{F11EBDB9-1036-1B4B-AC92-A2672CF68D29}"/>
              </a:ext>
            </a:extLst>
          </p:cNvPr>
          <p:cNvPicPr>
            <a:picLocks noGrp="1" noChangeAspect="1"/>
          </p:cNvPicPr>
          <p:nvPr>
            <p:ph idx="1"/>
          </p:nvPr>
        </p:nvPicPr>
        <p:blipFill>
          <a:blip r:embed="rId2"/>
          <a:stretch>
            <a:fillRect/>
          </a:stretch>
        </p:blipFill>
        <p:spPr>
          <a:xfrm>
            <a:off x="3278984" y="1825625"/>
            <a:ext cx="5634031" cy="4351338"/>
          </a:xfrm>
        </p:spPr>
      </p:pic>
      <p:sp>
        <p:nvSpPr>
          <p:cNvPr id="4" name="TextBox 3">
            <a:extLst>
              <a:ext uri="{FF2B5EF4-FFF2-40B4-BE49-F238E27FC236}">
                <a16:creationId xmlns:a16="http://schemas.microsoft.com/office/drawing/2014/main" id="{39662ABE-3B2F-0A48-8134-90FBA32CC383}"/>
              </a:ext>
            </a:extLst>
          </p:cNvPr>
          <p:cNvSpPr txBox="1"/>
          <p:nvPr/>
        </p:nvSpPr>
        <p:spPr>
          <a:xfrm>
            <a:off x="208074" y="6311900"/>
            <a:ext cx="11775852" cy="369332"/>
          </a:xfrm>
          <a:prstGeom prst="rect">
            <a:avLst/>
          </a:prstGeom>
          <a:noFill/>
        </p:spPr>
        <p:txBody>
          <a:bodyPr wrap="none" rtlCol="0">
            <a:spAutoFit/>
          </a:bodyPr>
          <a:lstStyle/>
          <a:p>
            <a:r>
              <a:rPr lang="en-US" dirty="0"/>
              <a:t>Figure 2.5: Progression of segregation over time: Agents what to live in a neighborhood where 40% are of the same color.</a:t>
            </a:r>
          </a:p>
        </p:txBody>
      </p:sp>
    </p:spTree>
    <p:extLst>
      <p:ext uri="{BB962C8B-B14F-4D97-AF65-F5344CB8AC3E}">
        <p14:creationId xmlns:p14="http://schemas.microsoft.com/office/powerpoint/2010/main" val="837646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90F39-6D9B-BC4B-A89D-7E08603FBBE2}"/>
              </a:ext>
            </a:extLst>
          </p:cNvPr>
          <p:cNvSpPr>
            <a:spLocks noGrp="1"/>
          </p:cNvSpPr>
          <p:nvPr>
            <p:ph type="title"/>
          </p:nvPr>
        </p:nvSpPr>
        <p:spPr/>
        <p:txBody>
          <a:bodyPr/>
          <a:lstStyle/>
          <a:p>
            <a:r>
              <a:rPr lang="en-US" dirty="0"/>
              <a:t>Changing Agents Preferences</a:t>
            </a:r>
          </a:p>
        </p:txBody>
      </p:sp>
      <p:sp>
        <p:nvSpPr>
          <p:cNvPr id="3" name="Content Placeholder 2">
            <a:extLst>
              <a:ext uri="{FF2B5EF4-FFF2-40B4-BE49-F238E27FC236}">
                <a16:creationId xmlns:a16="http://schemas.microsoft.com/office/drawing/2014/main" id="{456843AD-D302-1B46-A60A-70F8C5A44CCC}"/>
              </a:ext>
            </a:extLst>
          </p:cNvPr>
          <p:cNvSpPr>
            <a:spLocks noGrp="1"/>
          </p:cNvSpPr>
          <p:nvPr>
            <p:ph idx="1"/>
          </p:nvPr>
        </p:nvSpPr>
        <p:spPr/>
        <p:txBody>
          <a:bodyPr>
            <a:normAutofit/>
          </a:bodyPr>
          <a:lstStyle/>
          <a:p>
            <a:r>
              <a:rPr lang="en-US" dirty="0"/>
              <a:t>Open up NetLogo’s Segregation Model</a:t>
            </a:r>
          </a:p>
          <a:p>
            <a:r>
              <a:rPr lang="en-US" dirty="0"/>
              <a:t>Once open, press the  “setup” and then “go” buttons.</a:t>
            </a:r>
          </a:p>
          <a:p>
            <a:pPr lvl="1"/>
            <a:r>
              <a:rPr lang="en-US" dirty="0"/>
              <a:t>Watch how agents move to find neighborhoods they are satisfied with. </a:t>
            </a:r>
          </a:p>
          <a:p>
            <a:r>
              <a:rPr lang="en-US" dirty="0"/>
              <a:t>Change “%-similar-wanted” slider (which is the agents preference for neighborhood composition).</a:t>
            </a:r>
          </a:p>
          <a:p>
            <a:pPr lvl="1"/>
            <a:r>
              <a:rPr lang="en-US" dirty="0"/>
              <a:t>Press the  “setup” and then “go” buttons.</a:t>
            </a:r>
          </a:p>
          <a:p>
            <a:pPr lvl="1"/>
            <a:r>
              <a:rPr lang="en-US" dirty="0"/>
              <a:t>Watch how agents move to find neighborhoods they are satisfied with. </a:t>
            </a:r>
          </a:p>
          <a:p>
            <a:r>
              <a:rPr lang="en-US" dirty="0"/>
              <a:t>Experiment with different values for “%-similar-wanted” </a:t>
            </a:r>
          </a:p>
          <a:p>
            <a:pPr lvl="1"/>
            <a:r>
              <a:rPr lang="en-US" dirty="0"/>
              <a:t>Is there at critical point were patterns of segregation become more distinct? </a:t>
            </a:r>
          </a:p>
        </p:txBody>
      </p:sp>
    </p:spTree>
    <p:extLst>
      <p:ext uri="{BB962C8B-B14F-4D97-AF65-F5344CB8AC3E}">
        <p14:creationId xmlns:p14="http://schemas.microsoft.com/office/powerpoint/2010/main" val="1804482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A2DF3-3B63-884A-BB2F-CA778CA029B4}"/>
              </a:ext>
            </a:extLst>
          </p:cNvPr>
          <p:cNvSpPr>
            <a:spLocks noGrp="1"/>
          </p:cNvSpPr>
          <p:nvPr>
            <p:ph type="title"/>
          </p:nvPr>
        </p:nvSpPr>
        <p:spPr/>
        <p:txBody>
          <a:bodyPr/>
          <a:lstStyle/>
          <a:p>
            <a:r>
              <a:rPr lang="en-US" dirty="0"/>
              <a:t>Changing Agents Preferences</a:t>
            </a:r>
          </a:p>
        </p:txBody>
      </p:sp>
      <p:pic>
        <p:nvPicPr>
          <p:cNvPr id="6" name="Content Placeholder 5">
            <a:extLst>
              <a:ext uri="{FF2B5EF4-FFF2-40B4-BE49-F238E27FC236}">
                <a16:creationId xmlns:a16="http://schemas.microsoft.com/office/drawing/2014/main" id="{47507FBA-C11C-5443-81F7-0914F5F6768C}"/>
              </a:ext>
            </a:extLst>
          </p:cNvPr>
          <p:cNvPicPr>
            <a:picLocks noGrp="1" noChangeAspect="1"/>
          </p:cNvPicPr>
          <p:nvPr>
            <p:ph idx="1"/>
          </p:nvPr>
        </p:nvPicPr>
        <p:blipFill>
          <a:blip r:embed="rId2"/>
          <a:stretch>
            <a:fillRect/>
          </a:stretch>
        </p:blipFill>
        <p:spPr>
          <a:xfrm>
            <a:off x="3409715" y="1825625"/>
            <a:ext cx="5372570" cy="4351338"/>
          </a:xfrm>
        </p:spPr>
      </p:pic>
      <p:sp>
        <p:nvSpPr>
          <p:cNvPr id="4" name="TextBox 3">
            <a:extLst>
              <a:ext uri="{FF2B5EF4-FFF2-40B4-BE49-F238E27FC236}">
                <a16:creationId xmlns:a16="http://schemas.microsoft.com/office/drawing/2014/main" id="{92ABF02A-14CF-3848-89C0-F901A481D168}"/>
              </a:ext>
            </a:extLst>
          </p:cNvPr>
          <p:cNvSpPr txBox="1"/>
          <p:nvPr/>
        </p:nvSpPr>
        <p:spPr>
          <a:xfrm>
            <a:off x="1106907" y="6211669"/>
            <a:ext cx="8903368" cy="646331"/>
          </a:xfrm>
          <a:prstGeom prst="rect">
            <a:avLst/>
          </a:prstGeom>
          <a:noFill/>
        </p:spPr>
        <p:txBody>
          <a:bodyPr wrap="square" rtlCol="0">
            <a:spAutoFit/>
          </a:bodyPr>
          <a:lstStyle/>
          <a:p>
            <a:pPr algn="ctr"/>
            <a:r>
              <a:rPr lang="en-US" dirty="0"/>
              <a:t>Figure 2.6: Examples of how changing agents neighborhood preference levels leads to different patterns of segregation emerging.</a:t>
            </a:r>
          </a:p>
        </p:txBody>
      </p:sp>
    </p:spTree>
    <p:extLst>
      <p:ext uri="{BB962C8B-B14F-4D97-AF65-F5344CB8AC3E}">
        <p14:creationId xmlns:p14="http://schemas.microsoft.com/office/powerpoint/2010/main" val="1356889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80ECC-395E-E945-94DC-4ECBA73970EE}"/>
              </a:ext>
            </a:extLst>
          </p:cNvPr>
          <p:cNvSpPr>
            <a:spLocks noGrp="1"/>
          </p:cNvSpPr>
          <p:nvPr>
            <p:ph type="title"/>
          </p:nvPr>
        </p:nvSpPr>
        <p:spPr/>
        <p:txBody>
          <a:bodyPr/>
          <a:lstStyle/>
          <a:p>
            <a:r>
              <a:rPr lang="en-US" dirty="0"/>
              <a:t>Segregation: From Abstract to Real World Application</a:t>
            </a:r>
          </a:p>
        </p:txBody>
      </p:sp>
      <p:sp>
        <p:nvSpPr>
          <p:cNvPr id="3" name="Content Placeholder 2">
            <a:extLst>
              <a:ext uri="{FF2B5EF4-FFF2-40B4-BE49-F238E27FC236}">
                <a16:creationId xmlns:a16="http://schemas.microsoft.com/office/drawing/2014/main" id="{1A8BD3C5-4E29-D840-8DA0-4DEA77F0DACD}"/>
              </a:ext>
            </a:extLst>
          </p:cNvPr>
          <p:cNvSpPr>
            <a:spLocks noGrp="1"/>
          </p:cNvSpPr>
          <p:nvPr>
            <p:ph idx="1"/>
          </p:nvPr>
        </p:nvSpPr>
        <p:spPr>
          <a:xfrm>
            <a:off x="838200" y="1825624"/>
            <a:ext cx="6208059" cy="4351337"/>
          </a:xfrm>
        </p:spPr>
        <p:txBody>
          <a:bodyPr>
            <a:normAutofit/>
          </a:bodyPr>
          <a:lstStyle/>
          <a:p>
            <a:r>
              <a:rPr lang="en-US" dirty="0"/>
              <a:t>Two factors are considered in calculating dissonance: </a:t>
            </a:r>
          </a:p>
          <a:p>
            <a:pPr lvl="1"/>
            <a:r>
              <a:rPr lang="en-US" dirty="0"/>
              <a:t>Agent-building dissonance: </a:t>
            </a:r>
          </a:p>
          <a:p>
            <a:pPr lvl="2"/>
            <a:r>
              <a:rPr lang="en-US" dirty="0"/>
              <a:t>E.G., Arab agents highly dislike modern blocks</a:t>
            </a:r>
          </a:p>
          <a:p>
            <a:pPr lvl="1"/>
            <a:r>
              <a:rPr lang="en-US" dirty="0"/>
              <a:t>Agent-neighbors dissonance: </a:t>
            </a:r>
          </a:p>
          <a:p>
            <a:pPr lvl="2"/>
            <a:r>
              <a:rPr lang="en-US" dirty="0"/>
              <a:t>Arab Christians don't mind living in neighborhoods predominantly populated by Arab Muslims, </a:t>
            </a:r>
          </a:p>
          <a:p>
            <a:pPr lvl="2"/>
            <a:r>
              <a:rPr lang="en-US" dirty="0"/>
              <a:t>But Jews and Muslims both dislike neighborhoods dominated by the other</a:t>
            </a:r>
          </a:p>
          <a:p>
            <a:pPr lvl="1"/>
            <a:r>
              <a:rPr lang="en-US" dirty="0"/>
              <a:t>Dissonance causes the agents to move or not</a:t>
            </a:r>
          </a:p>
        </p:txBody>
      </p:sp>
      <p:sp>
        <p:nvSpPr>
          <p:cNvPr id="4" name="TextBox 3">
            <a:extLst>
              <a:ext uri="{FF2B5EF4-FFF2-40B4-BE49-F238E27FC236}">
                <a16:creationId xmlns:a16="http://schemas.microsoft.com/office/drawing/2014/main" id="{D069AE39-3155-B54A-9E1D-32A54F1C71A3}"/>
              </a:ext>
            </a:extLst>
          </p:cNvPr>
          <p:cNvSpPr txBox="1"/>
          <p:nvPr/>
        </p:nvSpPr>
        <p:spPr>
          <a:xfrm>
            <a:off x="167640" y="6176962"/>
            <a:ext cx="11551920" cy="646331"/>
          </a:xfrm>
          <a:prstGeom prst="rect">
            <a:avLst/>
          </a:prstGeom>
          <a:noFill/>
        </p:spPr>
        <p:txBody>
          <a:bodyPr wrap="square" rtlCol="0">
            <a:spAutoFit/>
          </a:bodyPr>
          <a:lstStyle/>
          <a:p>
            <a:pPr algn="ctr"/>
            <a:r>
              <a:rPr lang="en-US" b="1" dirty="0"/>
              <a:t>Source: </a:t>
            </a:r>
            <a:r>
              <a:rPr lang="en-US" b="1" dirty="0">
                <a:hlinkClick r:id="rId2"/>
              </a:rPr>
              <a:t>I. Benenson, I. Omer, E. Hatna, 2002, “Entity-based modeling of urban residential dynamics - the case of Yaffo, Tel-Aviv.” </a:t>
            </a:r>
            <a:r>
              <a:rPr lang="en-US" b="1" i="1" dirty="0">
                <a:hlinkClick r:id="rId2"/>
              </a:rPr>
              <a:t>Environment and Planning B</a:t>
            </a:r>
            <a:r>
              <a:rPr lang="en-US" b="1" dirty="0">
                <a:hlinkClick r:id="rId2"/>
              </a:rPr>
              <a:t>, 29: 491-512.</a:t>
            </a:r>
            <a:endParaRPr lang="en-US" dirty="0"/>
          </a:p>
        </p:txBody>
      </p:sp>
      <p:pic>
        <p:nvPicPr>
          <p:cNvPr id="6" name="Picture 5">
            <a:extLst>
              <a:ext uri="{FF2B5EF4-FFF2-40B4-BE49-F238E27FC236}">
                <a16:creationId xmlns:a16="http://schemas.microsoft.com/office/drawing/2014/main" id="{F720DC3F-BC7B-0F4F-8753-5152504C106D}"/>
              </a:ext>
            </a:extLst>
          </p:cNvPr>
          <p:cNvPicPr>
            <a:picLocks noChangeAspect="1"/>
          </p:cNvPicPr>
          <p:nvPr/>
        </p:nvPicPr>
        <p:blipFill>
          <a:blip r:embed="rId3"/>
          <a:stretch>
            <a:fillRect/>
          </a:stretch>
        </p:blipFill>
        <p:spPr>
          <a:xfrm>
            <a:off x="7340600" y="1177737"/>
            <a:ext cx="4851400" cy="4836047"/>
          </a:xfrm>
          <a:prstGeom prst="rect">
            <a:avLst/>
          </a:prstGeom>
        </p:spPr>
      </p:pic>
    </p:spTree>
    <p:extLst>
      <p:ext uri="{BB962C8B-B14F-4D97-AF65-F5344CB8AC3E}">
        <p14:creationId xmlns:p14="http://schemas.microsoft.com/office/powerpoint/2010/main" val="17685317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BCCF1B3-DBC2-8644-A6BC-F680B2E4988D}"/>
              </a:ext>
            </a:extLst>
          </p:cNvPr>
          <p:cNvPicPr>
            <a:picLocks noChangeAspect="1"/>
          </p:cNvPicPr>
          <p:nvPr/>
        </p:nvPicPr>
        <p:blipFill>
          <a:blip r:embed="rId2"/>
          <a:stretch>
            <a:fillRect/>
          </a:stretch>
        </p:blipFill>
        <p:spPr>
          <a:xfrm>
            <a:off x="4384949" y="1931035"/>
            <a:ext cx="6565900" cy="3962400"/>
          </a:xfrm>
          <a:prstGeom prst="rect">
            <a:avLst/>
          </a:prstGeom>
        </p:spPr>
      </p:pic>
      <p:pic>
        <p:nvPicPr>
          <p:cNvPr id="8" name="Picture 7">
            <a:extLst>
              <a:ext uri="{FF2B5EF4-FFF2-40B4-BE49-F238E27FC236}">
                <a16:creationId xmlns:a16="http://schemas.microsoft.com/office/drawing/2014/main" id="{9EA130D3-2135-434B-9294-1C07E2F4797D}"/>
              </a:ext>
            </a:extLst>
          </p:cNvPr>
          <p:cNvPicPr>
            <a:picLocks noChangeAspect="1"/>
          </p:cNvPicPr>
          <p:nvPr/>
        </p:nvPicPr>
        <p:blipFill>
          <a:blip r:embed="rId3"/>
          <a:stretch>
            <a:fillRect/>
          </a:stretch>
        </p:blipFill>
        <p:spPr>
          <a:xfrm>
            <a:off x="912581" y="1943894"/>
            <a:ext cx="3069418" cy="4114800"/>
          </a:xfrm>
          <a:prstGeom prst="rect">
            <a:avLst/>
          </a:prstGeom>
        </p:spPr>
      </p:pic>
      <p:sp>
        <p:nvSpPr>
          <p:cNvPr id="7" name="TextBox 6">
            <a:extLst>
              <a:ext uri="{FF2B5EF4-FFF2-40B4-BE49-F238E27FC236}">
                <a16:creationId xmlns:a16="http://schemas.microsoft.com/office/drawing/2014/main" id="{09CDEBFF-78F0-3D43-B61A-F208D6A80F86}"/>
              </a:ext>
            </a:extLst>
          </p:cNvPr>
          <p:cNvSpPr txBox="1"/>
          <p:nvPr/>
        </p:nvSpPr>
        <p:spPr>
          <a:xfrm>
            <a:off x="167640" y="6176962"/>
            <a:ext cx="11551920" cy="646331"/>
          </a:xfrm>
          <a:prstGeom prst="rect">
            <a:avLst/>
          </a:prstGeom>
          <a:noFill/>
        </p:spPr>
        <p:txBody>
          <a:bodyPr wrap="square" rtlCol="0">
            <a:spAutoFit/>
          </a:bodyPr>
          <a:lstStyle/>
          <a:p>
            <a:pPr algn="ctr"/>
            <a:r>
              <a:rPr lang="en-US" b="1" dirty="0"/>
              <a:t>Source: </a:t>
            </a:r>
            <a:r>
              <a:rPr lang="en-US" b="1" dirty="0">
                <a:hlinkClick r:id="rId4"/>
              </a:rPr>
              <a:t>I. Benenson, I. Omer, E. Hatna, 2002, “Entity-based modeling of urban residential dynamics - the case of Yaffo, Tel-Aviv.” </a:t>
            </a:r>
            <a:r>
              <a:rPr lang="en-US" b="1" i="1" dirty="0">
                <a:hlinkClick r:id="rId4"/>
              </a:rPr>
              <a:t>Environment and Planning B</a:t>
            </a:r>
            <a:r>
              <a:rPr lang="en-US" b="1" dirty="0">
                <a:hlinkClick r:id="rId4"/>
              </a:rPr>
              <a:t>, 29: 491-512.</a:t>
            </a:r>
            <a:endParaRPr lang="en-US" dirty="0"/>
          </a:p>
        </p:txBody>
      </p:sp>
      <p:sp>
        <p:nvSpPr>
          <p:cNvPr id="10" name="Title 1">
            <a:extLst>
              <a:ext uri="{FF2B5EF4-FFF2-40B4-BE49-F238E27FC236}">
                <a16:creationId xmlns:a16="http://schemas.microsoft.com/office/drawing/2014/main" id="{1181B627-B041-EF4A-8B4B-E9E0A99AE960}"/>
              </a:ext>
            </a:extLst>
          </p:cNvPr>
          <p:cNvSpPr txBox="1">
            <a:spLocks/>
          </p:cNvSpPr>
          <p:nvPr/>
        </p:nvSpPr>
        <p:spPr>
          <a:xfrm>
            <a:off x="1203960" y="20732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Segregation: From Abstract to Real World Application</a:t>
            </a:r>
            <a:endParaRPr lang="en-US" dirty="0"/>
          </a:p>
        </p:txBody>
      </p:sp>
    </p:spTree>
    <p:extLst>
      <p:ext uri="{BB962C8B-B14F-4D97-AF65-F5344CB8AC3E}">
        <p14:creationId xmlns:p14="http://schemas.microsoft.com/office/powerpoint/2010/main" val="609281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55A65-77EE-314A-988D-BD27EE46259C}"/>
              </a:ext>
            </a:extLst>
          </p:cNvPr>
          <p:cNvSpPr>
            <a:spLocks noGrp="1"/>
          </p:cNvSpPr>
          <p:nvPr>
            <p:ph type="title"/>
          </p:nvPr>
        </p:nvSpPr>
        <p:spPr/>
        <p:txBody>
          <a:bodyPr/>
          <a:lstStyle/>
          <a:p>
            <a:r>
              <a:rPr lang="en-US" dirty="0" err="1"/>
              <a:t>SugarScape</a:t>
            </a:r>
            <a:endParaRPr lang="en-US" dirty="0"/>
          </a:p>
        </p:txBody>
      </p:sp>
      <p:sp>
        <p:nvSpPr>
          <p:cNvPr id="3" name="Content Placeholder 2">
            <a:extLst>
              <a:ext uri="{FF2B5EF4-FFF2-40B4-BE49-F238E27FC236}">
                <a16:creationId xmlns:a16="http://schemas.microsoft.com/office/drawing/2014/main" id="{67117C4E-5DC8-FE45-A851-254FD018D820}"/>
              </a:ext>
            </a:extLst>
          </p:cNvPr>
          <p:cNvSpPr>
            <a:spLocks noGrp="1"/>
          </p:cNvSpPr>
          <p:nvPr>
            <p:ph idx="1"/>
          </p:nvPr>
        </p:nvSpPr>
        <p:spPr/>
        <p:txBody>
          <a:bodyPr>
            <a:normAutofit/>
          </a:bodyPr>
          <a:lstStyle/>
          <a:p>
            <a:r>
              <a:rPr lang="en-US" dirty="0"/>
              <a:t>Agent-based models did not begin to feature prominently in the geographical literature until the mid-1990s.</a:t>
            </a:r>
          </a:p>
          <a:p>
            <a:r>
              <a:rPr lang="en-US" dirty="0"/>
              <a:t>This changed when Epstein and Axtell (1996) extended the notion of modelling people to growing entire </a:t>
            </a:r>
            <a:r>
              <a:rPr lang="en-US" i="1" dirty="0"/>
              <a:t>artificial cities</a:t>
            </a:r>
            <a:r>
              <a:rPr lang="en-US" dirty="0"/>
              <a:t>. </a:t>
            </a:r>
          </a:p>
          <a:p>
            <a:r>
              <a:rPr lang="en-US" dirty="0"/>
              <a:t>The goal was to understand the </a:t>
            </a:r>
            <a:r>
              <a:rPr lang="en-US" i="1" dirty="0"/>
              <a:t>emergence</a:t>
            </a:r>
            <a:r>
              <a:rPr lang="en-US" dirty="0"/>
              <a:t> of patterns, trends, and other characteristics observable in society or geography.</a:t>
            </a:r>
          </a:p>
          <a:p>
            <a:r>
              <a:rPr lang="en-US" b="1" i="1" dirty="0" err="1"/>
              <a:t>SugarScape</a:t>
            </a:r>
            <a:r>
              <a:rPr lang="en-US" dirty="0"/>
              <a:t> that demonstrated that agents could emerge with a variety of characteristics and behaviors suggestive of a rudimentary society (e.g. death, disease, trade, health, culture, conflict, war).</a:t>
            </a:r>
          </a:p>
        </p:txBody>
      </p:sp>
      <p:sp>
        <p:nvSpPr>
          <p:cNvPr id="4" name="TextBox 3">
            <a:extLst>
              <a:ext uri="{FF2B5EF4-FFF2-40B4-BE49-F238E27FC236}">
                <a16:creationId xmlns:a16="http://schemas.microsoft.com/office/drawing/2014/main" id="{0B68F58B-114B-424B-A9A2-8C2AF6884328}"/>
              </a:ext>
            </a:extLst>
          </p:cNvPr>
          <p:cNvSpPr txBox="1"/>
          <p:nvPr/>
        </p:nvSpPr>
        <p:spPr>
          <a:xfrm>
            <a:off x="200796" y="6488668"/>
            <a:ext cx="11790407" cy="369332"/>
          </a:xfrm>
          <a:prstGeom prst="rect">
            <a:avLst/>
          </a:prstGeom>
          <a:noFill/>
        </p:spPr>
        <p:txBody>
          <a:bodyPr wrap="none" rtlCol="0">
            <a:spAutoFit/>
          </a:bodyPr>
          <a:lstStyle/>
          <a:p>
            <a:r>
              <a:rPr lang="en-US" dirty="0"/>
              <a:t>Epstein, J.M. and Axtell, R. (1996) </a:t>
            </a:r>
            <a:r>
              <a:rPr lang="en-US" i="1" dirty="0"/>
              <a:t>Growing Artificial Societies: Social Science from the Bottom Up</a:t>
            </a:r>
            <a:r>
              <a:rPr lang="en-US" dirty="0"/>
              <a:t>. Cambridge, MA: MIT Press.</a:t>
            </a:r>
          </a:p>
        </p:txBody>
      </p:sp>
    </p:spTree>
    <p:extLst>
      <p:ext uri="{BB962C8B-B14F-4D97-AF65-F5344CB8AC3E}">
        <p14:creationId xmlns:p14="http://schemas.microsoft.com/office/powerpoint/2010/main" val="4102026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910FC-E8B9-6048-B71F-459477CD4474}"/>
              </a:ext>
            </a:extLst>
          </p:cNvPr>
          <p:cNvSpPr>
            <a:spLocks noGrp="1"/>
          </p:cNvSpPr>
          <p:nvPr>
            <p:ph type="title"/>
          </p:nvPr>
        </p:nvSpPr>
        <p:spPr/>
        <p:txBody>
          <a:bodyPr/>
          <a:lstStyle/>
          <a:p>
            <a:r>
              <a:rPr lang="en-US" dirty="0"/>
              <a:t>Graphical User Interface of </a:t>
            </a:r>
            <a:r>
              <a:rPr lang="en-US" dirty="0" err="1"/>
              <a:t>Sugarscape</a:t>
            </a:r>
            <a:r>
              <a:rPr lang="en-US" dirty="0"/>
              <a:t> Model</a:t>
            </a:r>
          </a:p>
        </p:txBody>
      </p:sp>
      <p:pic>
        <p:nvPicPr>
          <p:cNvPr id="6" name="Content Placeholder 5">
            <a:extLst>
              <a:ext uri="{FF2B5EF4-FFF2-40B4-BE49-F238E27FC236}">
                <a16:creationId xmlns:a16="http://schemas.microsoft.com/office/drawing/2014/main" id="{A94EFD67-B5B4-4A42-A5F6-B8E536A707FB}"/>
              </a:ext>
            </a:extLst>
          </p:cNvPr>
          <p:cNvPicPr>
            <a:picLocks noGrp="1" noChangeAspect="1"/>
          </p:cNvPicPr>
          <p:nvPr>
            <p:ph idx="1"/>
          </p:nvPr>
        </p:nvPicPr>
        <p:blipFill>
          <a:blip r:embed="rId3"/>
          <a:stretch>
            <a:fillRect/>
          </a:stretch>
        </p:blipFill>
        <p:spPr>
          <a:xfrm>
            <a:off x="7390596" y="1520825"/>
            <a:ext cx="4085927" cy="4351338"/>
          </a:xfrm>
        </p:spPr>
      </p:pic>
      <p:sp>
        <p:nvSpPr>
          <p:cNvPr id="4" name="TextBox 3">
            <a:extLst>
              <a:ext uri="{FF2B5EF4-FFF2-40B4-BE49-F238E27FC236}">
                <a16:creationId xmlns:a16="http://schemas.microsoft.com/office/drawing/2014/main" id="{CA27FCC5-4E6F-C24A-A712-957366401124}"/>
              </a:ext>
            </a:extLst>
          </p:cNvPr>
          <p:cNvSpPr txBox="1"/>
          <p:nvPr/>
        </p:nvSpPr>
        <p:spPr>
          <a:xfrm>
            <a:off x="7390596" y="5872163"/>
            <a:ext cx="4495800" cy="646331"/>
          </a:xfrm>
          <a:prstGeom prst="rect">
            <a:avLst/>
          </a:prstGeom>
          <a:noFill/>
        </p:spPr>
        <p:txBody>
          <a:bodyPr wrap="square" rtlCol="0">
            <a:spAutoFit/>
          </a:bodyPr>
          <a:lstStyle/>
          <a:p>
            <a:pPr algn="ctr"/>
            <a:r>
              <a:rPr lang="en-US" dirty="0"/>
              <a:t>Figure 2.7: </a:t>
            </a:r>
            <a:r>
              <a:rPr lang="en-US" dirty="0" err="1"/>
              <a:t>Sugarscape</a:t>
            </a:r>
            <a:r>
              <a:rPr lang="en-US" dirty="0"/>
              <a:t> wealth distribution model (Source: Li and Wilensky, 2009).</a:t>
            </a:r>
          </a:p>
        </p:txBody>
      </p:sp>
      <p:sp>
        <p:nvSpPr>
          <p:cNvPr id="5" name="Content Placeholder 2">
            <a:extLst>
              <a:ext uri="{FF2B5EF4-FFF2-40B4-BE49-F238E27FC236}">
                <a16:creationId xmlns:a16="http://schemas.microsoft.com/office/drawing/2014/main" id="{9D5ECBCF-BE83-514A-A426-4EAF2C7EB83D}"/>
              </a:ext>
            </a:extLst>
          </p:cNvPr>
          <p:cNvSpPr txBox="1">
            <a:spLocks/>
          </p:cNvSpPr>
          <p:nvPr/>
        </p:nvSpPr>
        <p:spPr>
          <a:xfrm>
            <a:off x="838200" y="1825624"/>
            <a:ext cx="6294120" cy="4692869"/>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 terrain map is imported into the model and the values correspond to the amount of resources the cell has (i.e. the amount of sugar) which ranges from light to dark yellow </a:t>
            </a:r>
          </a:p>
          <a:p>
            <a:r>
              <a:rPr lang="en-US" dirty="0"/>
              <a:t>Initially agents are randomly distributed over the terrain, and assigned a certain amount of sugar, an age and a metabolic rate.</a:t>
            </a:r>
          </a:p>
          <a:p>
            <a:r>
              <a:rPr lang="en-US" dirty="0"/>
              <a:t>At each time step, an agent checks its surrounding cells and moves to an unoccupied cell with the highest amount of sugar), and eats all the sugar (and thus accumulates wealth). </a:t>
            </a:r>
          </a:p>
          <a:p>
            <a:r>
              <a:rPr lang="en-US" dirty="0"/>
              <a:t>An agent dies if it runs out of energy; otherwise it dies when it reaches a certain age.</a:t>
            </a:r>
          </a:p>
          <a:p>
            <a:r>
              <a:rPr lang="en-US" dirty="0"/>
              <a:t>Model demonstrates how through simple rules unequal distributions of wealth emerge. </a:t>
            </a:r>
          </a:p>
        </p:txBody>
      </p:sp>
    </p:spTree>
    <p:extLst>
      <p:ext uri="{BB962C8B-B14F-4D97-AF65-F5344CB8AC3E}">
        <p14:creationId xmlns:p14="http://schemas.microsoft.com/office/powerpoint/2010/main" val="42206764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5B371-FB71-264F-B523-D510A04B6B89}"/>
              </a:ext>
            </a:extLst>
          </p:cNvPr>
          <p:cNvSpPr>
            <a:spLocks noGrp="1"/>
          </p:cNvSpPr>
          <p:nvPr>
            <p:ph type="title"/>
          </p:nvPr>
        </p:nvSpPr>
        <p:spPr/>
        <p:txBody>
          <a:bodyPr/>
          <a:lstStyle/>
          <a:p>
            <a:r>
              <a:rPr lang="en-US" dirty="0" err="1"/>
              <a:t>Sugarscape</a:t>
            </a:r>
            <a:r>
              <a:rPr lang="en-US" dirty="0"/>
              <a:t> Wealth Distribution Model </a:t>
            </a:r>
          </a:p>
        </p:txBody>
      </p:sp>
      <p:sp>
        <p:nvSpPr>
          <p:cNvPr id="3" name="Content Placeholder 2">
            <a:extLst>
              <a:ext uri="{FF2B5EF4-FFF2-40B4-BE49-F238E27FC236}">
                <a16:creationId xmlns:a16="http://schemas.microsoft.com/office/drawing/2014/main" id="{424C0C81-446A-624B-A51F-845CAF158E9A}"/>
              </a:ext>
            </a:extLst>
          </p:cNvPr>
          <p:cNvSpPr>
            <a:spLocks noGrp="1"/>
          </p:cNvSpPr>
          <p:nvPr>
            <p:ph idx="1"/>
          </p:nvPr>
        </p:nvSpPr>
        <p:spPr/>
        <p:txBody>
          <a:bodyPr>
            <a:normAutofit/>
          </a:bodyPr>
          <a:lstStyle/>
          <a:p>
            <a:r>
              <a:rPr lang="en-US" dirty="0"/>
              <a:t>Open up </a:t>
            </a:r>
            <a:r>
              <a:rPr lang="en-US" dirty="0" err="1"/>
              <a:t>SugarSape</a:t>
            </a:r>
            <a:r>
              <a:rPr lang="en-US" dirty="0"/>
              <a:t> 3 Wealth Distribution Model.</a:t>
            </a:r>
          </a:p>
          <a:p>
            <a:pPr lvl="1"/>
            <a:r>
              <a:rPr lang="en-US" dirty="0">
                <a:hlinkClick r:id="rId3"/>
              </a:rPr>
              <a:t>http://ccl.northwestern.edu/netlogo/models/Sugar scape3WealthDistribution</a:t>
            </a:r>
            <a:endParaRPr lang="en-US" dirty="0"/>
          </a:p>
          <a:p>
            <a:r>
              <a:rPr lang="en-US" dirty="0"/>
              <a:t>The models has 3 adjustable parameters </a:t>
            </a:r>
          </a:p>
          <a:p>
            <a:pPr lvl="1"/>
            <a:r>
              <a:rPr lang="en-US" i="1" dirty="0"/>
              <a:t>initial-population</a:t>
            </a:r>
            <a:r>
              <a:rPr lang="en-US" dirty="0"/>
              <a:t> (i.e. how many agents are in the model).</a:t>
            </a:r>
          </a:p>
          <a:p>
            <a:pPr lvl="1"/>
            <a:r>
              <a:rPr lang="en-US" i="1" dirty="0"/>
              <a:t>minimum-sugar-endowment</a:t>
            </a:r>
            <a:r>
              <a:rPr lang="en-US" dirty="0"/>
              <a:t> (minimum amount of sugar i.e. wealth at the start).</a:t>
            </a:r>
          </a:p>
          <a:p>
            <a:pPr lvl="1"/>
            <a:r>
              <a:rPr lang="en-US" i="1" dirty="0"/>
              <a:t>maximum-sugar-endowmen</a:t>
            </a:r>
            <a:r>
              <a:rPr lang="en-US" dirty="0"/>
              <a:t>t (maximum</a:t>
            </a:r>
            <a:r>
              <a:rPr lang="en-US" i="1" dirty="0"/>
              <a:t> </a:t>
            </a:r>
            <a:r>
              <a:rPr lang="en-US" dirty="0"/>
              <a:t>amount of sugar i.e. wealth at the start. Both endowments set the range of possible values).</a:t>
            </a:r>
          </a:p>
          <a:p>
            <a:r>
              <a:rPr lang="en-US" dirty="0"/>
              <a:t>Explore how different parameter settings impacts wealth distributions over time. </a:t>
            </a:r>
          </a:p>
          <a:p>
            <a:endParaRPr lang="en-US" dirty="0"/>
          </a:p>
        </p:txBody>
      </p:sp>
    </p:spTree>
    <p:extLst>
      <p:ext uri="{BB962C8B-B14F-4D97-AF65-F5344CB8AC3E}">
        <p14:creationId xmlns:p14="http://schemas.microsoft.com/office/powerpoint/2010/main" val="3620134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7B3A5-E9D5-A049-B68F-9A111217A8D4}"/>
              </a:ext>
            </a:extLst>
          </p:cNvPr>
          <p:cNvSpPr>
            <a:spLocks noGrp="1"/>
          </p:cNvSpPr>
          <p:nvPr>
            <p:ph type="title"/>
          </p:nvPr>
        </p:nvSpPr>
        <p:spPr/>
        <p:txBody>
          <a:bodyPr/>
          <a:lstStyle/>
          <a:p>
            <a:r>
              <a:rPr lang="en-US" dirty="0"/>
              <a:t>Transportation Modelling</a:t>
            </a:r>
          </a:p>
        </p:txBody>
      </p:sp>
      <p:sp>
        <p:nvSpPr>
          <p:cNvPr id="3" name="Content Placeholder 2">
            <a:extLst>
              <a:ext uri="{FF2B5EF4-FFF2-40B4-BE49-F238E27FC236}">
                <a16:creationId xmlns:a16="http://schemas.microsoft.com/office/drawing/2014/main" id="{8EC80CAB-8526-BC45-AFA4-9FE54313FE0E}"/>
              </a:ext>
            </a:extLst>
          </p:cNvPr>
          <p:cNvSpPr>
            <a:spLocks noGrp="1"/>
          </p:cNvSpPr>
          <p:nvPr>
            <p:ph idx="1"/>
          </p:nvPr>
        </p:nvSpPr>
        <p:spPr/>
        <p:txBody>
          <a:bodyPr>
            <a:normAutofit fontScale="92500" lnSpcReduction="20000"/>
          </a:bodyPr>
          <a:lstStyle/>
          <a:p>
            <a:r>
              <a:rPr lang="en-US" dirty="0"/>
              <a:t>Transportation is part of many people’s daily lives, and traffic congestion is the norm for many cities around the world</a:t>
            </a:r>
          </a:p>
          <a:p>
            <a:r>
              <a:rPr lang="en-US" dirty="0"/>
              <a:t>The cost of congestion is not only the time citizens spend in traffic jams, but also pollution and traffic accidents. </a:t>
            </a:r>
          </a:p>
          <a:p>
            <a:r>
              <a:rPr lang="en-US" dirty="0"/>
              <a:t>As the population of cities increases, an efficient transportation system is essential for urban futures. </a:t>
            </a:r>
          </a:p>
          <a:p>
            <a:r>
              <a:rPr lang="en-US" dirty="0"/>
              <a:t>Individual decisions are at the core of this issue </a:t>
            </a:r>
          </a:p>
          <a:p>
            <a:pPr lvl="1"/>
            <a:r>
              <a:rPr lang="en-US" dirty="0"/>
              <a:t>i.e. do I take the car or bus to work?.</a:t>
            </a:r>
          </a:p>
          <a:p>
            <a:r>
              <a:rPr lang="en-US" dirty="0"/>
              <a:t> Agent-based models are therefore ideal to explore such issues and to provide solutions.</a:t>
            </a:r>
          </a:p>
          <a:p>
            <a:pPr lvl="1"/>
            <a:r>
              <a:rPr lang="en-US" dirty="0"/>
              <a:t>Application areas range from exploring: stop-and-go traffic, traffic accidents, the impact of tolls, parking behavior, and evacuation. </a:t>
            </a:r>
          </a:p>
        </p:txBody>
      </p:sp>
    </p:spTree>
    <p:extLst>
      <p:ext uri="{BB962C8B-B14F-4D97-AF65-F5344CB8AC3E}">
        <p14:creationId xmlns:p14="http://schemas.microsoft.com/office/powerpoint/2010/main" val="165074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38DDA-2150-1147-B1F2-04571D79B50E}"/>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DCCC874-872D-FA48-A5E3-8BFAA487818D}"/>
              </a:ext>
            </a:extLst>
          </p:cNvPr>
          <p:cNvSpPr>
            <a:spLocks noGrp="1"/>
          </p:cNvSpPr>
          <p:nvPr>
            <p:ph idx="1"/>
          </p:nvPr>
        </p:nvSpPr>
        <p:spPr/>
        <p:txBody>
          <a:bodyPr>
            <a:normAutofit lnSpcReduction="10000"/>
          </a:bodyPr>
          <a:lstStyle/>
          <a:p>
            <a:r>
              <a:rPr lang="en-US" dirty="0"/>
              <a:t>The overarching aim of this chapter is to give the reader an understanding of what an agent-based model is.</a:t>
            </a:r>
          </a:p>
          <a:p>
            <a:r>
              <a:rPr lang="en-US" dirty="0"/>
              <a:t>Set the scene for the following chapters which go into more details about agent-based modeling. </a:t>
            </a:r>
          </a:p>
          <a:p>
            <a:r>
              <a:rPr lang="en-US" dirty="0"/>
              <a:t>Introduce key concepts behind agent-based models</a:t>
            </a:r>
          </a:p>
          <a:p>
            <a:pPr lvl="1"/>
            <a:r>
              <a:rPr lang="en-US" dirty="0"/>
              <a:t>E.g., What is an agent, and what are rules? </a:t>
            </a:r>
          </a:p>
          <a:p>
            <a:r>
              <a:rPr lang="en-US" dirty="0"/>
              <a:t>Outline the main advantages and disadvantages for simulating spatial systems.</a:t>
            </a:r>
          </a:p>
          <a:p>
            <a:r>
              <a:rPr lang="en-US" dirty="0"/>
              <a:t>Demonstrate how agent-based models can be successfully applied to a range applications.</a:t>
            </a:r>
          </a:p>
          <a:p>
            <a:endParaRPr lang="en-US" dirty="0"/>
          </a:p>
        </p:txBody>
      </p:sp>
    </p:spTree>
    <p:extLst>
      <p:ext uri="{BB962C8B-B14F-4D97-AF65-F5344CB8AC3E}">
        <p14:creationId xmlns:p14="http://schemas.microsoft.com/office/powerpoint/2010/main" val="11179265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E50B6-617F-4A4B-9B4B-7C7F5EF79390}"/>
              </a:ext>
            </a:extLst>
          </p:cNvPr>
          <p:cNvSpPr>
            <a:spLocks noGrp="1"/>
          </p:cNvSpPr>
          <p:nvPr>
            <p:ph type="title"/>
          </p:nvPr>
        </p:nvSpPr>
        <p:spPr/>
        <p:txBody>
          <a:bodyPr/>
          <a:lstStyle/>
          <a:p>
            <a:r>
              <a:rPr lang="en-US" dirty="0"/>
              <a:t>Traffic Modelling</a:t>
            </a:r>
          </a:p>
        </p:txBody>
      </p:sp>
      <p:pic>
        <p:nvPicPr>
          <p:cNvPr id="6" name="Content Placeholder 5">
            <a:extLst>
              <a:ext uri="{FF2B5EF4-FFF2-40B4-BE49-F238E27FC236}">
                <a16:creationId xmlns:a16="http://schemas.microsoft.com/office/drawing/2014/main" id="{5DD4BBC0-B788-D34A-9F32-F35D1E2181C6}"/>
              </a:ext>
            </a:extLst>
          </p:cNvPr>
          <p:cNvPicPr>
            <a:picLocks noGrp="1" noChangeAspect="1"/>
          </p:cNvPicPr>
          <p:nvPr>
            <p:ph idx="1"/>
          </p:nvPr>
        </p:nvPicPr>
        <p:blipFill>
          <a:blip r:embed="rId3"/>
          <a:stretch>
            <a:fillRect/>
          </a:stretch>
        </p:blipFill>
        <p:spPr>
          <a:xfrm>
            <a:off x="6689558" y="0"/>
            <a:ext cx="3321031" cy="6525762"/>
          </a:xfrm>
        </p:spPr>
      </p:pic>
      <p:sp>
        <p:nvSpPr>
          <p:cNvPr id="4" name="TextBox 3">
            <a:extLst>
              <a:ext uri="{FF2B5EF4-FFF2-40B4-BE49-F238E27FC236}">
                <a16:creationId xmlns:a16="http://schemas.microsoft.com/office/drawing/2014/main" id="{76B1C1C5-757E-0C49-9FF6-85898C6F50E0}"/>
              </a:ext>
            </a:extLst>
          </p:cNvPr>
          <p:cNvSpPr txBox="1"/>
          <p:nvPr/>
        </p:nvSpPr>
        <p:spPr>
          <a:xfrm>
            <a:off x="423554" y="6176963"/>
            <a:ext cx="11768446" cy="646331"/>
          </a:xfrm>
          <a:prstGeom prst="rect">
            <a:avLst/>
          </a:prstGeom>
          <a:noFill/>
        </p:spPr>
        <p:txBody>
          <a:bodyPr wrap="square" rtlCol="0">
            <a:spAutoFit/>
          </a:bodyPr>
          <a:lstStyle/>
          <a:p>
            <a:pPr algn="ctr"/>
            <a:r>
              <a:rPr lang="en-US" dirty="0"/>
              <a:t>Figure 2.8: Simple traffic model where each car is an agent. In A, B and C from top left clockwise, model parameters, a chart of car speeds and the spatial agent-environment (source: Wilensky, 1997).</a:t>
            </a:r>
          </a:p>
        </p:txBody>
      </p:sp>
      <p:sp>
        <p:nvSpPr>
          <p:cNvPr id="5" name="Content Placeholder 2">
            <a:extLst>
              <a:ext uri="{FF2B5EF4-FFF2-40B4-BE49-F238E27FC236}">
                <a16:creationId xmlns:a16="http://schemas.microsoft.com/office/drawing/2014/main" id="{DBAAEA8E-43F4-0A41-A8FD-FB9F5D52664F}"/>
              </a:ext>
            </a:extLst>
          </p:cNvPr>
          <p:cNvSpPr txBox="1">
            <a:spLocks/>
          </p:cNvSpPr>
          <p:nvPr/>
        </p:nvSpPr>
        <p:spPr>
          <a:xfrm>
            <a:off x="423554" y="1825625"/>
            <a:ext cx="6266004" cy="435133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Consider traffic jams that form in the opposite lane to a traffic accident, a consequence know as  ‘rubber-necking’.</a:t>
            </a:r>
          </a:p>
          <a:p>
            <a:r>
              <a:rPr lang="en-US" dirty="0"/>
              <a:t>Simple Example:</a:t>
            </a:r>
          </a:p>
          <a:p>
            <a:pPr lvl="1"/>
            <a:r>
              <a:rPr lang="en-US" dirty="0"/>
              <a:t>Models the movement of cars on a road.</a:t>
            </a:r>
          </a:p>
          <a:p>
            <a:pPr lvl="2"/>
            <a:r>
              <a:rPr lang="en-US" dirty="0"/>
              <a:t>Each car follows a simple set of rules:</a:t>
            </a:r>
          </a:p>
          <a:p>
            <a:pPr lvl="3"/>
            <a:r>
              <a:rPr lang="en-US" dirty="0"/>
              <a:t>If there’s a car close ahead, it slows down.</a:t>
            </a:r>
          </a:p>
          <a:p>
            <a:pPr lvl="3"/>
            <a:r>
              <a:rPr lang="en-US" dirty="0"/>
              <a:t>If there’s no car ahead, it speeds up.</a:t>
            </a:r>
          </a:p>
          <a:p>
            <a:pPr lvl="1"/>
            <a:r>
              <a:rPr lang="en-US" dirty="0"/>
              <a:t>Demonstrates how traffic jams can form without any obvious incident.</a:t>
            </a:r>
          </a:p>
          <a:p>
            <a:r>
              <a:rPr lang="en-US" dirty="0"/>
              <a:t>Simple rules can explain complex phenomena.</a:t>
            </a:r>
          </a:p>
        </p:txBody>
      </p:sp>
    </p:spTree>
    <p:extLst>
      <p:ext uri="{BB962C8B-B14F-4D97-AF65-F5344CB8AC3E}">
        <p14:creationId xmlns:p14="http://schemas.microsoft.com/office/powerpoint/2010/main" val="40100780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9FAAB-2F56-704B-BFA2-5C5BF3D7965F}"/>
              </a:ext>
            </a:extLst>
          </p:cNvPr>
          <p:cNvSpPr>
            <a:spLocks noGrp="1"/>
          </p:cNvSpPr>
          <p:nvPr>
            <p:ph type="title"/>
          </p:nvPr>
        </p:nvSpPr>
        <p:spPr/>
        <p:txBody>
          <a:bodyPr/>
          <a:lstStyle/>
          <a:p>
            <a:r>
              <a:rPr lang="en-US" dirty="0"/>
              <a:t>Shockwave Traffic Jam in Reality</a:t>
            </a:r>
          </a:p>
        </p:txBody>
      </p:sp>
      <p:sp>
        <p:nvSpPr>
          <p:cNvPr id="3" name="Content Placeholder 2">
            <a:extLst>
              <a:ext uri="{FF2B5EF4-FFF2-40B4-BE49-F238E27FC236}">
                <a16:creationId xmlns:a16="http://schemas.microsoft.com/office/drawing/2014/main" id="{DC6F7527-9CD0-8847-9DFD-E4A2D80C5212}"/>
              </a:ext>
            </a:extLst>
          </p:cNvPr>
          <p:cNvSpPr>
            <a:spLocks noGrp="1"/>
          </p:cNvSpPr>
          <p:nvPr>
            <p:ph idx="1"/>
          </p:nvPr>
        </p:nvSpPr>
        <p:spPr>
          <a:xfrm>
            <a:off x="569258" y="1848139"/>
            <a:ext cx="5132294" cy="4351338"/>
          </a:xfrm>
        </p:spPr>
        <p:txBody>
          <a:bodyPr>
            <a:normAutofit fontScale="92500" lnSpcReduction="10000"/>
          </a:bodyPr>
          <a:lstStyle/>
          <a:p>
            <a:r>
              <a:rPr lang="en-US" dirty="0"/>
              <a:t>22 cars equally spaced on a 230m single lane circle.</a:t>
            </a:r>
          </a:p>
          <a:p>
            <a:r>
              <a:rPr lang="en-US" dirty="0"/>
              <a:t>Drivers asked to cruise steadily at 30km/h.</a:t>
            </a:r>
          </a:p>
          <a:p>
            <a:r>
              <a:rPr lang="en-US" dirty="0"/>
              <a:t>1st traffic moved freely.</a:t>
            </a:r>
          </a:p>
          <a:p>
            <a:r>
              <a:rPr lang="en-US" dirty="0"/>
              <a:t>Disturbances/clusters soon appear.</a:t>
            </a:r>
          </a:p>
          <a:p>
            <a:r>
              <a:rPr lang="en-US" dirty="0"/>
              <a:t>Causing cars to slow/stop.</a:t>
            </a:r>
          </a:p>
          <a:p>
            <a:r>
              <a:rPr lang="en-US" dirty="0"/>
              <a:t>Cars at front of cluster can accelerate at 40km/h.</a:t>
            </a:r>
          </a:p>
          <a:p>
            <a:r>
              <a:rPr lang="en-US" dirty="0"/>
              <a:t>But these join another jam.</a:t>
            </a:r>
          </a:p>
        </p:txBody>
      </p:sp>
      <p:sp>
        <p:nvSpPr>
          <p:cNvPr id="4" name="Rectangle 3">
            <a:extLst>
              <a:ext uri="{FF2B5EF4-FFF2-40B4-BE49-F238E27FC236}">
                <a16:creationId xmlns:a16="http://schemas.microsoft.com/office/drawing/2014/main" id="{B99085CB-C81D-2644-8A06-06CD278355C0}"/>
              </a:ext>
            </a:extLst>
          </p:cNvPr>
          <p:cNvSpPr/>
          <p:nvPr/>
        </p:nvSpPr>
        <p:spPr>
          <a:xfrm>
            <a:off x="6436658" y="6280159"/>
            <a:ext cx="6096000" cy="369332"/>
          </a:xfrm>
          <a:prstGeom prst="rect">
            <a:avLst/>
          </a:prstGeom>
        </p:spPr>
        <p:txBody>
          <a:bodyPr>
            <a:spAutoFit/>
          </a:bodyPr>
          <a:lstStyle/>
          <a:p>
            <a:r>
              <a:rPr lang="en-US" dirty="0"/>
              <a:t>Source: </a:t>
            </a:r>
            <a:r>
              <a:rPr lang="en-US" dirty="0">
                <a:hlinkClick r:id="rId3"/>
              </a:rPr>
              <a:t>http://</a:t>
            </a:r>
            <a:r>
              <a:rPr lang="en-US" dirty="0" err="1">
                <a:hlinkClick r:id="rId3"/>
              </a:rPr>
              <a:t>www.youtube.com</a:t>
            </a:r>
            <a:r>
              <a:rPr lang="en-US" dirty="0">
                <a:hlinkClick r:id="rId3"/>
              </a:rPr>
              <a:t>/</a:t>
            </a:r>
            <a:r>
              <a:rPr lang="en-US" dirty="0" err="1">
                <a:hlinkClick r:id="rId3"/>
              </a:rPr>
              <a:t>watch?v</a:t>
            </a:r>
            <a:r>
              <a:rPr lang="en-US" dirty="0">
                <a:hlinkClick r:id="rId3"/>
              </a:rPr>
              <a:t>=Suugn-p5C1M </a:t>
            </a:r>
            <a:endParaRPr lang="en-US" dirty="0"/>
          </a:p>
        </p:txBody>
      </p:sp>
      <p:pic>
        <p:nvPicPr>
          <p:cNvPr id="6" name="Picture 5">
            <a:hlinkClick r:id="rId3"/>
            <a:extLst>
              <a:ext uri="{FF2B5EF4-FFF2-40B4-BE49-F238E27FC236}">
                <a16:creationId xmlns:a16="http://schemas.microsoft.com/office/drawing/2014/main" id="{C297A1E5-F6BB-8B47-BEBC-BC81280654D6}"/>
              </a:ext>
            </a:extLst>
          </p:cNvPr>
          <p:cNvPicPr>
            <a:picLocks noChangeAspect="1"/>
          </p:cNvPicPr>
          <p:nvPr/>
        </p:nvPicPr>
        <p:blipFill>
          <a:blip r:embed="rId4"/>
          <a:stretch>
            <a:fillRect/>
          </a:stretch>
        </p:blipFill>
        <p:spPr>
          <a:xfrm>
            <a:off x="6115221" y="1475348"/>
            <a:ext cx="5888520" cy="4701615"/>
          </a:xfrm>
          <a:prstGeom prst="rect">
            <a:avLst/>
          </a:prstGeom>
        </p:spPr>
      </p:pic>
    </p:spTree>
    <p:extLst>
      <p:ext uri="{BB962C8B-B14F-4D97-AF65-F5344CB8AC3E}">
        <p14:creationId xmlns:p14="http://schemas.microsoft.com/office/powerpoint/2010/main" val="2865158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2668E-5292-3B42-992E-E0C3FBC5843A}"/>
              </a:ext>
            </a:extLst>
          </p:cNvPr>
          <p:cNvSpPr>
            <a:spLocks noGrp="1"/>
          </p:cNvSpPr>
          <p:nvPr>
            <p:ph type="title"/>
          </p:nvPr>
        </p:nvSpPr>
        <p:spPr/>
        <p:txBody>
          <a:bodyPr/>
          <a:lstStyle/>
          <a:p>
            <a:r>
              <a:rPr lang="en-US" dirty="0"/>
              <a:t>Agent-based Models Used for Decision Making</a:t>
            </a:r>
          </a:p>
        </p:txBody>
      </p:sp>
      <p:sp>
        <p:nvSpPr>
          <p:cNvPr id="3" name="Content Placeholder 2">
            <a:extLst>
              <a:ext uri="{FF2B5EF4-FFF2-40B4-BE49-F238E27FC236}">
                <a16:creationId xmlns:a16="http://schemas.microsoft.com/office/drawing/2014/main" id="{999D88FD-F9D2-7A4E-ACA2-5CAADFF4F70C}"/>
              </a:ext>
            </a:extLst>
          </p:cNvPr>
          <p:cNvSpPr>
            <a:spLocks noGrp="1"/>
          </p:cNvSpPr>
          <p:nvPr>
            <p:ph idx="1"/>
          </p:nvPr>
        </p:nvSpPr>
        <p:spPr/>
        <p:txBody>
          <a:bodyPr>
            <a:normAutofit fontScale="85000" lnSpcReduction="20000"/>
          </a:bodyPr>
          <a:lstStyle/>
          <a:p>
            <a:endParaRPr lang="en-US" dirty="0"/>
          </a:p>
          <a:p>
            <a:r>
              <a:rPr lang="en-US" dirty="0"/>
              <a:t>Southwest Airlines used an agent-based model to improve how it handled cargo.</a:t>
            </a:r>
          </a:p>
          <a:p>
            <a:r>
              <a:rPr lang="en-US" dirty="0"/>
              <a:t>Eli Lilly used an agent-based model for drug development.</a:t>
            </a:r>
          </a:p>
          <a:p>
            <a:r>
              <a:rPr lang="en-US" dirty="0"/>
              <a:t>Pacific Gas and Electric: Used an agent based model to see how energy flows through the power grid.</a:t>
            </a:r>
          </a:p>
          <a:p>
            <a:r>
              <a:rPr lang="en-US" dirty="0"/>
              <a:t>Procter and Gamble used an agent-based model to understand its consumer markets.</a:t>
            </a:r>
          </a:p>
          <a:p>
            <a:r>
              <a:rPr lang="en-US" dirty="0"/>
              <a:t>NASDAQ used and agent based model to explore changes to Stock Market's decimalization.</a:t>
            </a:r>
          </a:p>
          <a:p>
            <a:r>
              <a:rPr lang="en-US" dirty="0"/>
              <a:t>Macy’s have used agent-based models for store design.</a:t>
            </a:r>
          </a:p>
          <a:p>
            <a:r>
              <a:rPr lang="en-US" dirty="0">
                <a:hlinkClick r:id="rId3"/>
              </a:rPr>
              <a:t>InSTREAM</a:t>
            </a:r>
            <a:r>
              <a:rPr lang="en-US" dirty="0"/>
              <a:t>: Explores how river salmon populations react to changes in water conditions.</a:t>
            </a:r>
          </a:p>
        </p:txBody>
      </p:sp>
    </p:spTree>
    <p:extLst>
      <p:ext uri="{BB962C8B-B14F-4D97-AF65-F5344CB8AC3E}">
        <p14:creationId xmlns:p14="http://schemas.microsoft.com/office/powerpoint/2010/main" val="38639963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0B543-56DE-5D49-BF1D-2BCBC0B4EADF}"/>
              </a:ext>
            </a:extLst>
          </p:cNvPr>
          <p:cNvSpPr>
            <a:spLocks noGrp="1"/>
          </p:cNvSpPr>
          <p:nvPr>
            <p:ph type="title"/>
          </p:nvPr>
        </p:nvSpPr>
        <p:spPr/>
        <p:txBody>
          <a:bodyPr/>
          <a:lstStyle/>
          <a:p>
            <a:r>
              <a:rPr lang="en-US" dirty="0"/>
              <a:t>Real World Decision Making</a:t>
            </a:r>
          </a:p>
        </p:txBody>
      </p:sp>
      <p:sp>
        <p:nvSpPr>
          <p:cNvPr id="3" name="Content Placeholder 2">
            <a:extLst>
              <a:ext uri="{FF2B5EF4-FFF2-40B4-BE49-F238E27FC236}">
                <a16:creationId xmlns:a16="http://schemas.microsoft.com/office/drawing/2014/main" id="{A48976F8-BE46-7B45-ADE7-01F06178408D}"/>
              </a:ext>
            </a:extLst>
          </p:cNvPr>
          <p:cNvSpPr>
            <a:spLocks noGrp="1"/>
          </p:cNvSpPr>
          <p:nvPr>
            <p:ph idx="1"/>
          </p:nvPr>
        </p:nvSpPr>
        <p:spPr>
          <a:xfrm>
            <a:off x="838200" y="1657985"/>
            <a:ext cx="10515600" cy="1704343"/>
          </a:xfrm>
        </p:spPr>
        <p:txBody>
          <a:bodyPr/>
          <a:lstStyle/>
          <a:p>
            <a:r>
              <a:rPr lang="en-US" dirty="0"/>
              <a:t>Agent-based modeling has also been used for wild fire training, incident command and community outreach. For example </a:t>
            </a:r>
            <a:r>
              <a:rPr lang="en-US" dirty="0">
                <a:hlinkClick r:id="rId3"/>
              </a:rPr>
              <a:t>SimTable</a:t>
            </a:r>
            <a:r>
              <a:rPr lang="en-US" dirty="0"/>
              <a:t> was </a:t>
            </a:r>
            <a:r>
              <a:rPr lang="en-US" dirty="0">
                <a:hlinkClick r:id="rId4"/>
              </a:rPr>
              <a:t>used in the  2016 Sand Fire</a:t>
            </a:r>
            <a:r>
              <a:rPr lang="en-US" dirty="0"/>
              <a:t> in California. </a:t>
            </a:r>
          </a:p>
          <a:p>
            <a:endParaRPr lang="en-US" dirty="0"/>
          </a:p>
        </p:txBody>
      </p:sp>
      <p:pic>
        <p:nvPicPr>
          <p:cNvPr id="4" name="Content Placeholder 5">
            <a:hlinkClick r:id="rId5"/>
            <a:extLst>
              <a:ext uri="{FF2B5EF4-FFF2-40B4-BE49-F238E27FC236}">
                <a16:creationId xmlns:a16="http://schemas.microsoft.com/office/drawing/2014/main" id="{526CAB1D-79FB-C54A-948E-1993425B3291}"/>
              </a:ext>
            </a:extLst>
          </p:cNvPr>
          <p:cNvPicPr>
            <a:picLocks noChangeAspect="1"/>
          </p:cNvPicPr>
          <p:nvPr/>
        </p:nvPicPr>
        <p:blipFill>
          <a:blip r:embed="rId6"/>
          <a:stretch>
            <a:fillRect/>
          </a:stretch>
        </p:blipFill>
        <p:spPr>
          <a:xfrm>
            <a:off x="1425852" y="2883613"/>
            <a:ext cx="8762536" cy="3328032"/>
          </a:xfrm>
          <a:prstGeom prst="rect">
            <a:avLst/>
          </a:prstGeom>
        </p:spPr>
      </p:pic>
      <p:sp>
        <p:nvSpPr>
          <p:cNvPr id="5" name="Rectangle 4">
            <a:extLst>
              <a:ext uri="{FF2B5EF4-FFF2-40B4-BE49-F238E27FC236}">
                <a16:creationId xmlns:a16="http://schemas.microsoft.com/office/drawing/2014/main" id="{2EEADF5B-6FFF-E246-ACF0-95161D7ED540}"/>
              </a:ext>
            </a:extLst>
          </p:cNvPr>
          <p:cNvSpPr/>
          <p:nvPr/>
        </p:nvSpPr>
        <p:spPr>
          <a:xfrm>
            <a:off x="838200" y="6336268"/>
            <a:ext cx="10533067" cy="369332"/>
          </a:xfrm>
          <a:prstGeom prst="rect">
            <a:avLst/>
          </a:prstGeom>
        </p:spPr>
        <p:txBody>
          <a:bodyPr wrap="square">
            <a:spAutoFit/>
          </a:bodyPr>
          <a:lstStyle/>
          <a:p>
            <a:r>
              <a:rPr lang="en-US" dirty="0"/>
              <a:t>Figure 2.9: User interface of </a:t>
            </a:r>
            <a:r>
              <a:rPr lang="en-US" dirty="0" err="1"/>
              <a:t>SimTable</a:t>
            </a:r>
            <a:r>
              <a:rPr lang="en-US" dirty="0"/>
              <a:t>: (A) Entire study area, (B): an active fire model (source: </a:t>
            </a:r>
            <a:r>
              <a:rPr lang="en-US" dirty="0" err="1">
                <a:hlinkClick r:id="rId3"/>
              </a:rPr>
              <a:t>SimTable</a:t>
            </a:r>
            <a:r>
              <a:rPr lang="en-US" dirty="0"/>
              <a:t>, 2017).</a:t>
            </a:r>
          </a:p>
        </p:txBody>
      </p:sp>
    </p:spTree>
    <p:extLst>
      <p:ext uri="{BB962C8B-B14F-4D97-AF65-F5344CB8AC3E}">
        <p14:creationId xmlns:p14="http://schemas.microsoft.com/office/powerpoint/2010/main" val="6911415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C1829-4EA1-1244-8508-CE1A389E5469}"/>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F10B2661-613E-4D49-8D8F-08C27398FC24}"/>
              </a:ext>
            </a:extLst>
          </p:cNvPr>
          <p:cNvSpPr>
            <a:spLocks noGrp="1"/>
          </p:cNvSpPr>
          <p:nvPr>
            <p:ph idx="1"/>
          </p:nvPr>
        </p:nvSpPr>
        <p:spPr/>
        <p:txBody>
          <a:bodyPr>
            <a:normAutofit fontScale="92500" lnSpcReduction="20000"/>
          </a:bodyPr>
          <a:lstStyle/>
          <a:p>
            <a:r>
              <a:rPr lang="en-US" dirty="0"/>
              <a:t>Successfully replicating the processes and dynamics that occur within real-world geographical systems is highly challenging. </a:t>
            </a:r>
          </a:p>
          <a:p>
            <a:r>
              <a:rPr lang="en-US" dirty="0"/>
              <a:t>The notion of </a:t>
            </a:r>
            <a:r>
              <a:rPr lang="en-US" b="1" i="1" dirty="0"/>
              <a:t>bottom-up</a:t>
            </a:r>
            <a:r>
              <a:rPr lang="en-US" dirty="0"/>
              <a:t> modelling advocated by agent-based modelling allows the results of local phenomena to be understood and measured at an aggregate level.</a:t>
            </a:r>
          </a:p>
          <a:p>
            <a:r>
              <a:rPr lang="en-US" dirty="0"/>
              <a:t>Agent-based models allow every individual to be assigned their own characteristics.</a:t>
            </a:r>
          </a:p>
          <a:p>
            <a:r>
              <a:rPr lang="en-US" dirty="0"/>
              <a:t>This chapter has provided a general introduction to agent-based modelling. The main characteristics of agent-based modelling have been presented along with the advantages and limitations of this approach for geographical systems.</a:t>
            </a:r>
          </a:p>
          <a:p>
            <a:r>
              <a:rPr lang="en-US" dirty="0"/>
              <a:t>The chapter explored a diverse range of geographical applications of agent-based modelling</a:t>
            </a:r>
          </a:p>
        </p:txBody>
      </p:sp>
    </p:spTree>
    <p:extLst>
      <p:ext uri="{BB962C8B-B14F-4D97-AF65-F5344CB8AC3E}">
        <p14:creationId xmlns:p14="http://schemas.microsoft.com/office/powerpoint/2010/main" val="12663986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9651A-6F1C-3849-B406-DB79AEAE319E}"/>
              </a:ext>
            </a:extLst>
          </p:cNvPr>
          <p:cNvSpPr>
            <a:spLocks noGrp="1"/>
          </p:cNvSpPr>
          <p:nvPr>
            <p:ph type="title"/>
          </p:nvPr>
        </p:nvSpPr>
        <p:spPr/>
        <p:txBody>
          <a:bodyPr/>
          <a:lstStyle/>
          <a:p>
            <a:r>
              <a:rPr lang="en-US" dirty="0"/>
              <a:t>Further Reading</a:t>
            </a:r>
          </a:p>
        </p:txBody>
      </p:sp>
      <p:sp>
        <p:nvSpPr>
          <p:cNvPr id="3" name="Content Placeholder 2">
            <a:extLst>
              <a:ext uri="{FF2B5EF4-FFF2-40B4-BE49-F238E27FC236}">
                <a16:creationId xmlns:a16="http://schemas.microsoft.com/office/drawing/2014/main" id="{EFC2A7B6-3008-EA4B-95A2-DB8E51A607A3}"/>
              </a:ext>
            </a:extLst>
          </p:cNvPr>
          <p:cNvSpPr>
            <a:spLocks noGrp="1"/>
          </p:cNvSpPr>
          <p:nvPr>
            <p:ph idx="1"/>
          </p:nvPr>
        </p:nvSpPr>
        <p:spPr/>
        <p:txBody>
          <a:bodyPr>
            <a:normAutofit fontScale="92500" lnSpcReduction="20000"/>
          </a:bodyPr>
          <a:lstStyle/>
          <a:p>
            <a:r>
              <a:rPr lang="en-US" dirty="0"/>
              <a:t>For agent-based modelling and geographical systems, readers are referred to:</a:t>
            </a:r>
          </a:p>
          <a:p>
            <a:pPr lvl="1"/>
            <a:r>
              <a:rPr lang="en-US" dirty="0"/>
              <a:t>Benenson, I. and Torrens, P.M. (2004)</a:t>
            </a:r>
            <a:r>
              <a:rPr lang="en-US" i="1" dirty="0"/>
              <a:t> </a:t>
            </a:r>
            <a:r>
              <a:rPr lang="en-US" i="1" dirty="0">
                <a:hlinkClick r:id="rId2"/>
              </a:rPr>
              <a:t>Geosimulation: Automata-Based Modelling of Urban Phenomena</a:t>
            </a:r>
            <a:r>
              <a:rPr lang="en-US" dirty="0"/>
              <a:t>. Hoboken, NJ: John Wiley &amp; Sons.</a:t>
            </a:r>
          </a:p>
          <a:p>
            <a:r>
              <a:rPr lang="en-US" dirty="0"/>
              <a:t>A great resource for agent-based modelling in general and using NetLogo is:</a:t>
            </a:r>
          </a:p>
          <a:p>
            <a:pPr lvl="1"/>
            <a:r>
              <a:rPr lang="en-US" dirty="0"/>
              <a:t>Wilensky, U. and Rand, W. (2015) </a:t>
            </a:r>
            <a:r>
              <a:rPr lang="en-US" i="1" dirty="0">
                <a:hlinkClick r:id="rId3"/>
              </a:rPr>
              <a:t>An Introduction to Agent-Based Modelling: Modelling Natural, Social, and Engineered Complex Systems with NetLogo</a:t>
            </a:r>
            <a:r>
              <a:rPr lang="en-US" dirty="0"/>
              <a:t>. Cambridge, MA: MIT Press.</a:t>
            </a:r>
          </a:p>
          <a:p>
            <a:r>
              <a:rPr lang="en-US" dirty="0"/>
              <a:t>Web resources:</a:t>
            </a:r>
          </a:p>
          <a:p>
            <a:pPr lvl="1"/>
            <a:r>
              <a:rPr lang="en-US" dirty="0">
                <a:hlinkClick r:id="rId4"/>
              </a:rPr>
              <a:t>https://www.comses.net/codebases/</a:t>
            </a:r>
            <a:r>
              <a:rPr lang="en-US" dirty="0"/>
              <a:t>A collection of agent-based models, accompanying documentation, along with resources to get up to speed quickly with agent-based modelling.</a:t>
            </a:r>
          </a:p>
          <a:p>
            <a:pPr lvl="1"/>
            <a:r>
              <a:rPr lang="en-US" dirty="0">
                <a:hlinkClick r:id="rId5"/>
              </a:rPr>
              <a:t>https://</a:t>
            </a:r>
            <a:r>
              <a:rPr lang="en-US" dirty="0" err="1">
                <a:hlinkClick r:id="rId5"/>
              </a:rPr>
              <a:t>ccl.northwestern.edu</a:t>
            </a:r>
            <a:r>
              <a:rPr lang="en-US" dirty="0">
                <a:hlinkClick r:id="rId5"/>
              </a:rPr>
              <a:t>/</a:t>
            </a:r>
            <a:r>
              <a:rPr lang="en-US" dirty="0" err="1">
                <a:hlinkClick r:id="rId5"/>
              </a:rPr>
              <a:t>netlogo</a:t>
            </a:r>
            <a:r>
              <a:rPr lang="en-US" dirty="0">
                <a:hlinkClick r:id="rId5"/>
              </a:rPr>
              <a:t>/ </a:t>
            </a:r>
            <a:r>
              <a:rPr lang="en-US" dirty="0"/>
              <a:t>Agent-based modelling environment which we use extensively throughout this book.</a:t>
            </a:r>
          </a:p>
        </p:txBody>
      </p:sp>
    </p:spTree>
    <p:extLst>
      <p:ext uri="{BB962C8B-B14F-4D97-AF65-F5344CB8AC3E}">
        <p14:creationId xmlns:p14="http://schemas.microsoft.com/office/powerpoint/2010/main" val="30986231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4" name="Content Placeholder 4">
            <a:extLst>
              <a:ext uri="{FF2B5EF4-FFF2-40B4-BE49-F238E27FC236}">
                <a16:creationId xmlns:a16="http://schemas.microsoft.com/office/drawing/2014/main" id="{DBCE107A-422E-3A40-B7F3-847D5BA666FC}"/>
              </a:ext>
            </a:extLst>
          </p:cNvPr>
          <p:cNvPicPr>
            <a:picLocks noChangeAspect="1"/>
          </p:cNvPicPr>
          <p:nvPr/>
        </p:nvPicPr>
        <p:blipFill>
          <a:blip r:embed="rId3"/>
          <a:stretch>
            <a:fillRect/>
          </a:stretch>
        </p:blipFill>
        <p:spPr>
          <a:xfrm>
            <a:off x="4303059" y="-28685"/>
            <a:ext cx="8247529" cy="6886685"/>
          </a:xfrm>
          <a:prstGeom prst="rect">
            <a:avLst/>
          </a:prstGeom>
        </p:spPr>
      </p:pic>
      <p:sp>
        <p:nvSpPr>
          <p:cNvPr id="6" name="Title 1">
            <a:extLst>
              <a:ext uri="{FF2B5EF4-FFF2-40B4-BE49-F238E27FC236}">
                <a16:creationId xmlns:a16="http://schemas.microsoft.com/office/drawing/2014/main" id="{0623AE0B-DCCD-5748-9DD6-3A9306DAB9D1}"/>
              </a:ext>
            </a:extLst>
          </p:cNvPr>
          <p:cNvSpPr>
            <a:spLocks noGrp="1"/>
          </p:cNvSpPr>
          <p:nvPr>
            <p:ph type="title"/>
          </p:nvPr>
        </p:nvSpPr>
        <p:spPr>
          <a:xfrm>
            <a:off x="226022" y="643467"/>
            <a:ext cx="3363974" cy="1597315"/>
          </a:xfrm>
          <a:noFill/>
          <a:ln w="19050">
            <a:solidFill>
              <a:schemeClr val="bg1"/>
            </a:solidFill>
          </a:ln>
        </p:spPr>
        <p:txBody>
          <a:bodyPr wrap="square">
            <a:normAutofit/>
          </a:bodyPr>
          <a:lstStyle/>
          <a:p>
            <a:pPr algn="ctr"/>
            <a:r>
              <a:rPr lang="en-US" sz="2800" dirty="0">
                <a:solidFill>
                  <a:schemeClr val="bg1"/>
                </a:solidFill>
              </a:rPr>
              <a:t>Online Resources</a:t>
            </a:r>
          </a:p>
        </p:txBody>
      </p:sp>
      <p:sp>
        <p:nvSpPr>
          <p:cNvPr id="7" name="Content Placeholder 9">
            <a:extLst>
              <a:ext uri="{FF2B5EF4-FFF2-40B4-BE49-F238E27FC236}">
                <a16:creationId xmlns:a16="http://schemas.microsoft.com/office/drawing/2014/main" id="{3989BDB5-21DF-0549-843A-98578F44727B}"/>
              </a:ext>
            </a:extLst>
          </p:cNvPr>
          <p:cNvSpPr>
            <a:spLocks noGrp="1"/>
          </p:cNvSpPr>
          <p:nvPr>
            <p:ph idx="1"/>
          </p:nvPr>
        </p:nvSpPr>
        <p:spPr>
          <a:xfrm>
            <a:off x="245902" y="2638044"/>
            <a:ext cx="3363974" cy="3415622"/>
          </a:xfrm>
        </p:spPr>
        <p:txBody>
          <a:bodyPr>
            <a:normAutofit/>
          </a:bodyPr>
          <a:lstStyle/>
          <a:p>
            <a:r>
              <a:rPr lang="en-US" sz="2000" dirty="0">
                <a:solidFill>
                  <a:schemeClr val="bg1"/>
                </a:solidFill>
              </a:rPr>
              <a:t>Visit: </a:t>
            </a:r>
            <a:r>
              <a:rPr lang="en-US" sz="2000" dirty="0">
                <a:solidFill>
                  <a:schemeClr val="bg1"/>
                </a:solidFill>
                <a:hlinkClick r:id="rId4"/>
              </a:rPr>
              <a:t>https://github.com/abmgis/abmgis/tree/master/Chapter02-IntroToABM</a:t>
            </a:r>
            <a:r>
              <a:rPr lang="en-US" sz="2000" dirty="0">
                <a:solidFill>
                  <a:schemeClr val="bg1"/>
                </a:solidFill>
              </a:rPr>
              <a:t> for a selection of models to highlight core concepts introduced in this chapter </a:t>
            </a:r>
          </a:p>
        </p:txBody>
      </p:sp>
    </p:spTree>
    <p:extLst>
      <p:ext uri="{BB962C8B-B14F-4D97-AF65-F5344CB8AC3E}">
        <p14:creationId xmlns:p14="http://schemas.microsoft.com/office/powerpoint/2010/main" val="3776054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AA803-87C5-B940-AB0B-C6FE9E767D4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CAF3740-25D2-DE49-BB80-30314DDCB10D}"/>
              </a:ext>
            </a:extLst>
          </p:cNvPr>
          <p:cNvSpPr>
            <a:spLocks noGrp="1"/>
          </p:cNvSpPr>
          <p:nvPr>
            <p:ph idx="1"/>
          </p:nvPr>
        </p:nvSpPr>
        <p:spPr>
          <a:xfrm>
            <a:off x="838200" y="1825625"/>
            <a:ext cx="5275729" cy="4351338"/>
          </a:xfrm>
        </p:spPr>
        <p:txBody>
          <a:bodyPr>
            <a:normAutofit lnSpcReduction="10000"/>
          </a:bodyPr>
          <a:lstStyle/>
          <a:p>
            <a:r>
              <a:rPr lang="en-US" dirty="0"/>
              <a:t>Agent-based models are beginning to appear in many different aspects of our lives. </a:t>
            </a:r>
          </a:p>
          <a:p>
            <a:pPr lvl="1"/>
            <a:r>
              <a:rPr lang="en-US" dirty="0"/>
              <a:t>For example, </a:t>
            </a:r>
            <a:r>
              <a:rPr lang="en-US" dirty="0">
                <a:hlinkClick r:id="rId3"/>
              </a:rPr>
              <a:t>Massive</a:t>
            </a:r>
            <a:r>
              <a:rPr lang="en-US" dirty="0"/>
              <a:t> has used agent-based modelling in a number of films.</a:t>
            </a:r>
          </a:p>
          <a:p>
            <a:r>
              <a:rPr lang="en-US" dirty="0"/>
              <a:t>Agent-based modelling allows individuals with their own set of unique characteristics and rules of behavior to be created, and see how patterns emerge from the </a:t>
            </a:r>
            <a:r>
              <a:rPr lang="en-US" i="1" dirty="0"/>
              <a:t>bottom up</a:t>
            </a:r>
            <a:r>
              <a:rPr lang="en-US" dirty="0"/>
              <a:t>.</a:t>
            </a:r>
          </a:p>
        </p:txBody>
      </p:sp>
      <p:pic>
        <p:nvPicPr>
          <p:cNvPr id="4" name="Picture 3">
            <a:extLst>
              <a:ext uri="{FF2B5EF4-FFF2-40B4-BE49-F238E27FC236}">
                <a16:creationId xmlns:a16="http://schemas.microsoft.com/office/drawing/2014/main" id="{B0DFF094-9C0F-AF4B-B2E6-56A44BDC9295}"/>
              </a:ext>
            </a:extLst>
          </p:cNvPr>
          <p:cNvPicPr>
            <a:picLocks noChangeAspect="1"/>
          </p:cNvPicPr>
          <p:nvPr/>
        </p:nvPicPr>
        <p:blipFill>
          <a:blip r:embed="rId4"/>
          <a:stretch>
            <a:fillRect/>
          </a:stretch>
        </p:blipFill>
        <p:spPr>
          <a:xfrm>
            <a:off x="6631268" y="1825625"/>
            <a:ext cx="5168900" cy="3695700"/>
          </a:xfrm>
          <a:prstGeom prst="rect">
            <a:avLst/>
          </a:prstGeom>
        </p:spPr>
      </p:pic>
      <p:sp>
        <p:nvSpPr>
          <p:cNvPr id="5" name="TextBox 4">
            <a:extLst>
              <a:ext uri="{FF2B5EF4-FFF2-40B4-BE49-F238E27FC236}">
                <a16:creationId xmlns:a16="http://schemas.microsoft.com/office/drawing/2014/main" id="{90DD183B-BF64-244E-B905-B11ED7E8D037}"/>
              </a:ext>
            </a:extLst>
          </p:cNvPr>
          <p:cNvSpPr txBox="1"/>
          <p:nvPr/>
        </p:nvSpPr>
        <p:spPr>
          <a:xfrm>
            <a:off x="7120975" y="5656262"/>
            <a:ext cx="4232825" cy="369332"/>
          </a:xfrm>
          <a:prstGeom prst="rect">
            <a:avLst/>
          </a:prstGeom>
          <a:noFill/>
        </p:spPr>
        <p:txBody>
          <a:bodyPr wrap="none" rtlCol="0">
            <a:spAutoFit/>
          </a:bodyPr>
          <a:lstStyle/>
          <a:p>
            <a:r>
              <a:rPr lang="en-US" dirty="0"/>
              <a:t>Source: </a:t>
            </a:r>
            <a:r>
              <a:rPr lang="en-US" dirty="0">
                <a:hlinkClick r:id="rId3"/>
              </a:rPr>
              <a:t>http://</a:t>
            </a:r>
            <a:r>
              <a:rPr lang="en-US" dirty="0" err="1">
                <a:hlinkClick r:id="rId3"/>
              </a:rPr>
              <a:t>www.massivesoftware.com</a:t>
            </a:r>
            <a:r>
              <a:rPr lang="en-US" dirty="0">
                <a:hlinkClick r:id="rId3"/>
              </a:rPr>
              <a:t>/</a:t>
            </a:r>
            <a:endParaRPr lang="en-US" dirty="0"/>
          </a:p>
        </p:txBody>
      </p:sp>
    </p:spTree>
    <p:extLst>
      <p:ext uri="{BB962C8B-B14F-4D97-AF65-F5344CB8AC3E}">
        <p14:creationId xmlns:p14="http://schemas.microsoft.com/office/powerpoint/2010/main" val="2674096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ED096-D85B-544A-B18B-71F9055BBC8D}"/>
              </a:ext>
            </a:extLst>
          </p:cNvPr>
          <p:cNvSpPr>
            <a:spLocks noGrp="1"/>
          </p:cNvSpPr>
          <p:nvPr>
            <p:ph type="title"/>
          </p:nvPr>
        </p:nvSpPr>
        <p:spPr/>
        <p:txBody>
          <a:bodyPr/>
          <a:lstStyle/>
          <a:p>
            <a:r>
              <a:rPr lang="en-US" dirty="0"/>
              <a:t>What is an Agent?</a:t>
            </a:r>
          </a:p>
        </p:txBody>
      </p:sp>
      <p:sp>
        <p:nvSpPr>
          <p:cNvPr id="3" name="Content Placeholder 2">
            <a:extLst>
              <a:ext uri="{FF2B5EF4-FFF2-40B4-BE49-F238E27FC236}">
                <a16:creationId xmlns:a16="http://schemas.microsoft.com/office/drawing/2014/main" id="{710AD0B3-98DA-AE48-AA54-22D5DF97456C}"/>
              </a:ext>
            </a:extLst>
          </p:cNvPr>
          <p:cNvSpPr>
            <a:spLocks noGrp="1"/>
          </p:cNvSpPr>
          <p:nvPr>
            <p:ph idx="1"/>
          </p:nvPr>
        </p:nvSpPr>
        <p:spPr/>
        <p:txBody>
          <a:bodyPr/>
          <a:lstStyle/>
          <a:p>
            <a:r>
              <a:rPr lang="en-US" dirty="0"/>
              <a:t>Agents are:</a:t>
            </a:r>
          </a:p>
          <a:p>
            <a:r>
              <a:rPr lang="en-US" dirty="0"/>
              <a:t>Autonomous </a:t>
            </a:r>
          </a:p>
          <a:p>
            <a:r>
              <a:rPr lang="en-US" dirty="0"/>
              <a:t>Heterogenous </a:t>
            </a:r>
          </a:p>
          <a:p>
            <a:r>
              <a:rPr lang="en-US" dirty="0"/>
              <a:t>Active</a:t>
            </a:r>
          </a:p>
          <a:p>
            <a:pPr lvl="1"/>
            <a:r>
              <a:rPr lang="en-US" dirty="0"/>
              <a:t>Goal directed</a:t>
            </a:r>
          </a:p>
          <a:p>
            <a:pPr lvl="1"/>
            <a:r>
              <a:rPr lang="en-US" dirty="0"/>
              <a:t>Reactive </a:t>
            </a:r>
          </a:p>
          <a:p>
            <a:pPr lvl="1"/>
            <a:r>
              <a:rPr lang="en-US" dirty="0"/>
              <a:t>Interactive / communicative</a:t>
            </a:r>
          </a:p>
          <a:p>
            <a:r>
              <a:rPr lang="en-US" dirty="0"/>
              <a:t>Adapt and learn</a:t>
            </a:r>
          </a:p>
        </p:txBody>
      </p:sp>
      <p:pic>
        <p:nvPicPr>
          <p:cNvPr id="6" name="Content Placeholder 5">
            <a:extLst>
              <a:ext uri="{FF2B5EF4-FFF2-40B4-BE49-F238E27FC236}">
                <a16:creationId xmlns:a16="http://schemas.microsoft.com/office/drawing/2014/main" id="{06DEBCA7-B06F-874F-A5F2-CB6277E01655}"/>
              </a:ext>
            </a:extLst>
          </p:cNvPr>
          <p:cNvPicPr>
            <a:picLocks noChangeAspect="1"/>
          </p:cNvPicPr>
          <p:nvPr/>
        </p:nvPicPr>
        <p:blipFill>
          <a:blip r:embed="rId3"/>
          <a:stretch>
            <a:fillRect/>
          </a:stretch>
        </p:blipFill>
        <p:spPr>
          <a:xfrm>
            <a:off x="5689909" y="1321356"/>
            <a:ext cx="4971806" cy="4351338"/>
          </a:xfrm>
          <a:prstGeom prst="rect">
            <a:avLst/>
          </a:prstGeom>
        </p:spPr>
      </p:pic>
      <p:sp>
        <p:nvSpPr>
          <p:cNvPr id="7" name="TextBox 6">
            <a:extLst>
              <a:ext uri="{FF2B5EF4-FFF2-40B4-BE49-F238E27FC236}">
                <a16:creationId xmlns:a16="http://schemas.microsoft.com/office/drawing/2014/main" id="{D1B0E40F-5D37-AE45-944B-9B6E0B2CF9F4}"/>
              </a:ext>
            </a:extLst>
          </p:cNvPr>
          <p:cNvSpPr txBox="1"/>
          <p:nvPr/>
        </p:nvSpPr>
        <p:spPr>
          <a:xfrm>
            <a:off x="6635519" y="5807631"/>
            <a:ext cx="4001982" cy="646331"/>
          </a:xfrm>
          <a:prstGeom prst="rect">
            <a:avLst/>
          </a:prstGeom>
          <a:noFill/>
        </p:spPr>
        <p:txBody>
          <a:bodyPr wrap="square" rtlCol="0">
            <a:spAutoFit/>
          </a:bodyPr>
          <a:lstStyle/>
          <a:p>
            <a:pPr algn="ctr"/>
            <a:r>
              <a:rPr lang="en-US" dirty="0"/>
              <a:t>Figure 2.2: Schematic illustrating some of the main components of an agent.</a:t>
            </a:r>
          </a:p>
        </p:txBody>
      </p:sp>
    </p:spTree>
    <p:extLst>
      <p:ext uri="{BB962C8B-B14F-4D97-AF65-F5344CB8AC3E}">
        <p14:creationId xmlns:p14="http://schemas.microsoft.com/office/powerpoint/2010/main" val="2898360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76CFC-1CC5-2043-92EC-ACA20D587846}"/>
              </a:ext>
            </a:extLst>
          </p:cNvPr>
          <p:cNvSpPr>
            <a:spLocks noGrp="1"/>
          </p:cNvSpPr>
          <p:nvPr>
            <p:ph type="title"/>
          </p:nvPr>
        </p:nvSpPr>
        <p:spPr/>
        <p:txBody>
          <a:bodyPr/>
          <a:lstStyle/>
          <a:p>
            <a:r>
              <a:rPr lang="en-US" dirty="0"/>
              <a:t>Agent Rules and Artificial Worlds</a:t>
            </a:r>
          </a:p>
        </p:txBody>
      </p:sp>
      <p:sp>
        <p:nvSpPr>
          <p:cNvPr id="3" name="Content Placeholder 2">
            <a:extLst>
              <a:ext uri="{FF2B5EF4-FFF2-40B4-BE49-F238E27FC236}">
                <a16:creationId xmlns:a16="http://schemas.microsoft.com/office/drawing/2014/main" id="{D8B2DE1A-F42B-C142-A372-90BFD769865C}"/>
              </a:ext>
            </a:extLst>
          </p:cNvPr>
          <p:cNvSpPr>
            <a:spLocks noGrp="1"/>
          </p:cNvSpPr>
          <p:nvPr>
            <p:ph idx="1"/>
          </p:nvPr>
        </p:nvSpPr>
        <p:spPr>
          <a:xfrm>
            <a:off x="407894" y="1825625"/>
            <a:ext cx="4851709" cy="4351338"/>
          </a:xfrm>
        </p:spPr>
        <p:txBody>
          <a:bodyPr/>
          <a:lstStyle/>
          <a:p>
            <a:r>
              <a:rPr lang="en-US" dirty="0"/>
              <a:t>Rules are a set of commands that are assigned to each agent to guide their behavior and decision-making.</a:t>
            </a:r>
          </a:p>
          <a:p>
            <a:r>
              <a:rPr lang="en-US" dirty="0"/>
              <a:t>Rules are typically based around </a:t>
            </a:r>
            <a:r>
              <a:rPr lang="en-US" i="1" dirty="0"/>
              <a:t>if–then–else </a:t>
            </a:r>
            <a:r>
              <a:rPr lang="en-US" dirty="0"/>
              <a:t>statements.</a:t>
            </a:r>
          </a:p>
          <a:p>
            <a:r>
              <a:rPr lang="en-US" dirty="0"/>
              <a:t>These rules are applied to agents within </a:t>
            </a:r>
            <a:r>
              <a:rPr lang="en-US" i="1" dirty="0"/>
              <a:t>artificial worlds </a:t>
            </a:r>
          </a:p>
        </p:txBody>
      </p:sp>
      <p:pic>
        <p:nvPicPr>
          <p:cNvPr id="6" name="Content Placeholder 5">
            <a:extLst>
              <a:ext uri="{FF2B5EF4-FFF2-40B4-BE49-F238E27FC236}">
                <a16:creationId xmlns:a16="http://schemas.microsoft.com/office/drawing/2014/main" id="{770198D3-E808-854C-B28B-036A4C32EF1B}"/>
              </a:ext>
            </a:extLst>
          </p:cNvPr>
          <p:cNvPicPr>
            <a:picLocks noChangeAspect="1"/>
          </p:cNvPicPr>
          <p:nvPr/>
        </p:nvPicPr>
        <p:blipFill>
          <a:blip r:embed="rId2"/>
          <a:stretch>
            <a:fillRect/>
          </a:stretch>
        </p:blipFill>
        <p:spPr>
          <a:xfrm>
            <a:off x="5551166" y="1966198"/>
            <a:ext cx="6370609" cy="3211456"/>
          </a:xfrm>
          <a:prstGeom prst="rect">
            <a:avLst/>
          </a:prstGeom>
        </p:spPr>
      </p:pic>
      <p:sp>
        <p:nvSpPr>
          <p:cNvPr id="7" name="TextBox 6">
            <a:extLst>
              <a:ext uri="{FF2B5EF4-FFF2-40B4-BE49-F238E27FC236}">
                <a16:creationId xmlns:a16="http://schemas.microsoft.com/office/drawing/2014/main" id="{07172EB1-6AB9-B648-8376-213BC1096025}"/>
              </a:ext>
            </a:extLst>
          </p:cNvPr>
          <p:cNvSpPr txBox="1"/>
          <p:nvPr/>
        </p:nvSpPr>
        <p:spPr>
          <a:xfrm>
            <a:off x="5711936" y="5301045"/>
            <a:ext cx="6049067" cy="923330"/>
          </a:xfrm>
          <a:prstGeom prst="rect">
            <a:avLst/>
          </a:prstGeom>
          <a:noFill/>
        </p:spPr>
        <p:txBody>
          <a:bodyPr wrap="square" rtlCol="0">
            <a:spAutoFit/>
          </a:bodyPr>
          <a:lstStyle/>
          <a:p>
            <a:pPr algn="ctr"/>
            <a:r>
              <a:rPr lang="en-US" dirty="0"/>
              <a:t>Figure 2.3: Conceptualization of an agent-based model where people are connected to each other and take actions when a specific condition is met.</a:t>
            </a:r>
          </a:p>
        </p:txBody>
      </p:sp>
    </p:spTree>
    <p:extLst>
      <p:ext uri="{BB962C8B-B14F-4D97-AF65-F5344CB8AC3E}">
        <p14:creationId xmlns:p14="http://schemas.microsoft.com/office/powerpoint/2010/main" val="1029667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8CAE3-81DE-9843-8063-05AB1A135B50}"/>
              </a:ext>
            </a:extLst>
          </p:cNvPr>
          <p:cNvSpPr>
            <a:spLocks noGrp="1"/>
          </p:cNvSpPr>
          <p:nvPr>
            <p:ph type="title"/>
          </p:nvPr>
        </p:nvSpPr>
        <p:spPr/>
        <p:txBody>
          <a:bodyPr/>
          <a:lstStyle/>
          <a:p>
            <a:r>
              <a:rPr lang="en-US" dirty="0"/>
              <a:t>Advantages of Agent-based Modelling</a:t>
            </a:r>
          </a:p>
        </p:txBody>
      </p:sp>
      <p:sp>
        <p:nvSpPr>
          <p:cNvPr id="3" name="Content Placeholder 2">
            <a:extLst>
              <a:ext uri="{FF2B5EF4-FFF2-40B4-BE49-F238E27FC236}">
                <a16:creationId xmlns:a16="http://schemas.microsoft.com/office/drawing/2014/main" id="{021256C8-FD65-BE43-81AF-715A24F3D0D3}"/>
              </a:ext>
            </a:extLst>
          </p:cNvPr>
          <p:cNvSpPr>
            <a:spLocks noGrp="1"/>
          </p:cNvSpPr>
          <p:nvPr>
            <p:ph idx="1"/>
          </p:nvPr>
        </p:nvSpPr>
        <p:spPr/>
        <p:txBody>
          <a:bodyPr>
            <a:normAutofit/>
          </a:bodyPr>
          <a:lstStyle/>
          <a:p>
            <a:r>
              <a:rPr lang="en-US" dirty="0"/>
              <a:t>Increases in both computational power and data have changed the way researchers think about geographical systems.</a:t>
            </a:r>
          </a:p>
          <a:p>
            <a:pPr lvl="1"/>
            <a:r>
              <a:rPr lang="en-US" dirty="0"/>
              <a:t>Move from aggregate to disaggregate models</a:t>
            </a:r>
          </a:p>
          <a:p>
            <a:pPr lvl="1"/>
            <a:r>
              <a:rPr lang="en-US" dirty="0"/>
              <a:t>From static to dynamic models</a:t>
            </a:r>
          </a:p>
          <a:p>
            <a:r>
              <a:rPr lang="en-US" dirty="0"/>
              <a:t>Agent-based models allows us to focus on </a:t>
            </a:r>
            <a:r>
              <a:rPr lang="en-US" i="1" dirty="0"/>
              <a:t>processes</a:t>
            </a:r>
            <a:r>
              <a:rPr lang="en-US" dirty="0"/>
              <a:t> that generate geographical </a:t>
            </a:r>
            <a:r>
              <a:rPr lang="en-US" i="1" dirty="0"/>
              <a:t>patterns</a:t>
            </a:r>
            <a:r>
              <a:rPr lang="en-US" dirty="0"/>
              <a:t>. </a:t>
            </a:r>
          </a:p>
          <a:p>
            <a:pPr lvl="1"/>
            <a:r>
              <a:rPr lang="en-US" dirty="0"/>
              <a:t>Focuses on individuals (and their decisions)</a:t>
            </a:r>
          </a:p>
          <a:p>
            <a:pPr marL="0" indent="0">
              <a:buNone/>
            </a:pPr>
            <a:r>
              <a:rPr lang="en-US" dirty="0"/>
              <a:t>Agent-based models can be defined within any application area, for example a building, a city, or a road network. </a:t>
            </a:r>
          </a:p>
          <a:p>
            <a:pPr lvl="1"/>
            <a:endParaRPr lang="en-US" dirty="0"/>
          </a:p>
        </p:txBody>
      </p:sp>
    </p:spTree>
    <p:extLst>
      <p:ext uri="{BB962C8B-B14F-4D97-AF65-F5344CB8AC3E}">
        <p14:creationId xmlns:p14="http://schemas.microsoft.com/office/powerpoint/2010/main" val="3167949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385FC-8FED-6248-9A09-80F40DB27791}"/>
              </a:ext>
            </a:extLst>
          </p:cNvPr>
          <p:cNvSpPr>
            <a:spLocks noGrp="1"/>
          </p:cNvSpPr>
          <p:nvPr>
            <p:ph type="title"/>
          </p:nvPr>
        </p:nvSpPr>
        <p:spPr/>
        <p:txBody>
          <a:bodyPr/>
          <a:lstStyle/>
          <a:p>
            <a:r>
              <a:rPr lang="en-US" dirty="0"/>
              <a:t>Limitations of Agent-based Modelling</a:t>
            </a:r>
          </a:p>
        </p:txBody>
      </p:sp>
      <p:sp>
        <p:nvSpPr>
          <p:cNvPr id="3" name="Content Placeholder 2">
            <a:extLst>
              <a:ext uri="{FF2B5EF4-FFF2-40B4-BE49-F238E27FC236}">
                <a16:creationId xmlns:a16="http://schemas.microsoft.com/office/drawing/2014/main" id="{23422465-9230-3944-9030-E2FDCB7C98B5}"/>
              </a:ext>
            </a:extLst>
          </p:cNvPr>
          <p:cNvSpPr>
            <a:spLocks noGrp="1"/>
          </p:cNvSpPr>
          <p:nvPr>
            <p:ph idx="1"/>
          </p:nvPr>
        </p:nvSpPr>
        <p:spPr/>
        <p:txBody>
          <a:bodyPr/>
          <a:lstStyle/>
          <a:p>
            <a:r>
              <a:rPr lang="en-US" dirty="0"/>
              <a:t>No template or universally accepted way to design and build agent-based models. </a:t>
            </a:r>
          </a:p>
          <a:p>
            <a:pPr lvl="1"/>
            <a:r>
              <a:rPr lang="en-US" dirty="0"/>
              <a:t>Issues of reproducibility</a:t>
            </a:r>
          </a:p>
          <a:p>
            <a:r>
              <a:rPr lang="en-US" dirty="0"/>
              <a:t>Some criticize agent-based models as being data hungry and such data does not exist. </a:t>
            </a:r>
          </a:p>
          <a:p>
            <a:pPr lvl="1"/>
            <a:r>
              <a:rPr lang="en-US" dirty="0"/>
              <a:t>Issues of calibration and validation </a:t>
            </a:r>
          </a:p>
          <a:p>
            <a:r>
              <a:rPr lang="en-US" dirty="0"/>
              <a:t>These issue will be revisited in later chapters along with guidelines on how they can be overcome.</a:t>
            </a:r>
          </a:p>
        </p:txBody>
      </p:sp>
    </p:spTree>
    <p:extLst>
      <p:ext uri="{BB962C8B-B14F-4D97-AF65-F5344CB8AC3E}">
        <p14:creationId xmlns:p14="http://schemas.microsoft.com/office/powerpoint/2010/main" val="1790407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89292-F0EA-674B-934D-8B91BDDADA13}"/>
              </a:ext>
            </a:extLst>
          </p:cNvPr>
          <p:cNvSpPr>
            <a:spLocks noGrp="1"/>
          </p:cNvSpPr>
          <p:nvPr>
            <p:ph type="title"/>
          </p:nvPr>
        </p:nvSpPr>
        <p:spPr/>
        <p:txBody>
          <a:bodyPr/>
          <a:lstStyle/>
          <a:p>
            <a:r>
              <a:rPr lang="en-US" dirty="0"/>
              <a:t>A Gallery of Applications</a:t>
            </a:r>
          </a:p>
        </p:txBody>
      </p:sp>
      <p:sp>
        <p:nvSpPr>
          <p:cNvPr id="3" name="Content Placeholder 2">
            <a:extLst>
              <a:ext uri="{FF2B5EF4-FFF2-40B4-BE49-F238E27FC236}">
                <a16:creationId xmlns:a16="http://schemas.microsoft.com/office/drawing/2014/main" id="{141C2CA6-B509-814D-BFBB-1256AE7B9B77}"/>
              </a:ext>
            </a:extLst>
          </p:cNvPr>
          <p:cNvSpPr>
            <a:spLocks noGrp="1"/>
          </p:cNvSpPr>
          <p:nvPr>
            <p:ph idx="1"/>
          </p:nvPr>
        </p:nvSpPr>
        <p:spPr>
          <a:xfrm>
            <a:off x="268941" y="1825625"/>
            <a:ext cx="5404300" cy="4351338"/>
          </a:xfrm>
        </p:spPr>
        <p:txBody>
          <a:bodyPr>
            <a:normAutofit fontScale="92500" lnSpcReduction="10000"/>
          </a:bodyPr>
          <a:lstStyle/>
          <a:p>
            <a:r>
              <a:rPr lang="en-US" dirty="0"/>
              <a:t>Agent-based modelling is being used in a diverse set of areas ranging from archaeology to zoology.</a:t>
            </a:r>
          </a:p>
          <a:p>
            <a:r>
              <a:rPr lang="en-US" dirty="0"/>
              <a:t>From a geographical perspective, agent-based models have been applied to an equally wide range of phenomena:</a:t>
            </a:r>
          </a:p>
          <a:p>
            <a:r>
              <a:rPr lang="en-US" dirty="0"/>
              <a:t>Ranging from the micro-movement of pedestrians over seconds and hours  to the rise of city systems over centuries almost everything in-between.</a:t>
            </a:r>
          </a:p>
        </p:txBody>
      </p:sp>
      <p:pic>
        <p:nvPicPr>
          <p:cNvPr id="5" name="Picture 4">
            <a:extLst>
              <a:ext uri="{FF2B5EF4-FFF2-40B4-BE49-F238E27FC236}">
                <a16:creationId xmlns:a16="http://schemas.microsoft.com/office/drawing/2014/main" id="{AEBA4758-0ECF-2741-9B96-99A492BC83F8}"/>
              </a:ext>
            </a:extLst>
          </p:cNvPr>
          <p:cNvPicPr>
            <a:picLocks noChangeAspect="1"/>
          </p:cNvPicPr>
          <p:nvPr/>
        </p:nvPicPr>
        <p:blipFill>
          <a:blip r:embed="rId2"/>
          <a:stretch>
            <a:fillRect/>
          </a:stretch>
        </p:blipFill>
        <p:spPr>
          <a:xfrm>
            <a:off x="5619452" y="1690688"/>
            <a:ext cx="6572548" cy="4262531"/>
          </a:xfrm>
          <a:prstGeom prst="rect">
            <a:avLst/>
          </a:prstGeom>
        </p:spPr>
      </p:pic>
    </p:spTree>
    <p:extLst>
      <p:ext uri="{BB962C8B-B14F-4D97-AF65-F5344CB8AC3E}">
        <p14:creationId xmlns:p14="http://schemas.microsoft.com/office/powerpoint/2010/main" val="476771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55108-75F7-1744-B46A-EF10435DFC01}"/>
              </a:ext>
            </a:extLst>
          </p:cNvPr>
          <p:cNvSpPr>
            <a:spLocks noGrp="1"/>
          </p:cNvSpPr>
          <p:nvPr>
            <p:ph type="title"/>
          </p:nvPr>
        </p:nvSpPr>
        <p:spPr/>
        <p:txBody>
          <a:bodyPr/>
          <a:lstStyle/>
          <a:p>
            <a:r>
              <a:rPr lang="en-US" dirty="0"/>
              <a:t>The Growth of Agent-based Modelling</a:t>
            </a:r>
          </a:p>
        </p:txBody>
      </p:sp>
      <p:pic>
        <p:nvPicPr>
          <p:cNvPr id="6" name="Content Placeholder 5">
            <a:extLst>
              <a:ext uri="{FF2B5EF4-FFF2-40B4-BE49-F238E27FC236}">
                <a16:creationId xmlns:a16="http://schemas.microsoft.com/office/drawing/2014/main" id="{43153F97-63FF-D645-A888-087547DA6CCC}"/>
              </a:ext>
            </a:extLst>
          </p:cNvPr>
          <p:cNvPicPr>
            <a:picLocks noGrp="1" noChangeAspect="1"/>
          </p:cNvPicPr>
          <p:nvPr>
            <p:ph idx="1"/>
          </p:nvPr>
        </p:nvPicPr>
        <p:blipFill>
          <a:blip r:embed="rId3"/>
          <a:stretch>
            <a:fillRect/>
          </a:stretch>
        </p:blipFill>
        <p:spPr>
          <a:xfrm>
            <a:off x="2559296" y="1825625"/>
            <a:ext cx="7073407" cy="4351338"/>
          </a:xfrm>
        </p:spPr>
      </p:pic>
      <p:sp>
        <p:nvSpPr>
          <p:cNvPr id="4" name="TextBox 3">
            <a:extLst>
              <a:ext uri="{FF2B5EF4-FFF2-40B4-BE49-F238E27FC236}">
                <a16:creationId xmlns:a16="http://schemas.microsoft.com/office/drawing/2014/main" id="{992EB7C0-3A32-1748-965F-A1D60B74163E}"/>
              </a:ext>
            </a:extLst>
          </p:cNvPr>
          <p:cNvSpPr txBox="1"/>
          <p:nvPr/>
        </p:nvSpPr>
        <p:spPr>
          <a:xfrm>
            <a:off x="960235" y="6311900"/>
            <a:ext cx="10271530" cy="369332"/>
          </a:xfrm>
          <a:prstGeom prst="rect">
            <a:avLst/>
          </a:prstGeom>
          <a:noFill/>
        </p:spPr>
        <p:txBody>
          <a:bodyPr wrap="none" rtlCol="0">
            <a:spAutoFit/>
          </a:bodyPr>
          <a:lstStyle/>
          <a:p>
            <a:r>
              <a:rPr lang="en-US" dirty="0"/>
              <a:t>Figure 2.4: The growth in agent-based modelling: from search results of Web of Science and Google Scholar.</a:t>
            </a:r>
          </a:p>
        </p:txBody>
      </p:sp>
    </p:spTree>
    <p:extLst>
      <p:ext uri="{BB962C8B-B14F-4D97-AF65-F5344CB8AC3E}">
        <p14:creationId xmlns:p14="http://schemas.microsoft.com/office/powerpoint/2010/main" val="677913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407</TotalTime>
  <Words>2225</Words>
  <Application>Microsoft Macintosh PowerPoint</Application>
  <PresentationFormat>Widescreen</PresentationFormat>
  <Paragraphs>174</Paragraphs>
  <Slides>26</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Chapter 2</vt:lpstr>
      <vt:lpstr>Learning Objectives</vt:lpstr>
      <vt:lpstr>Introduction</vt:lpstr>
      <vt:lpstr>What is an Agent?</vt:lpstr>
      <vt:lpstr>Agent Rules and Artificial Worlds</vt:lpstr>
      <vt:lpstr>Advantages of Agent-based Modelling</vt:lpstr>
      <vt:lpstr>Limitations of Agent-based Modelling</vt:lpstr>
      <vt:lpstr>A Gallery of Applications</vt:lpstr>
      <vt:lpstr>The Growth of Agent-based Modelling</vt:lpstr>
      <vt:lpstr>Segregation</vt:lpstr>
      <vt:lpstr>Progression of Segregation over Time</vt:lpstr>
      <vt:lpstr>Changing Agents Preferences</vt:lpstr>
      <vt:lpstr>Changing Agents Preferences</vt:lpstr>
      <vt:lpstr>Segregation: From Abstract to Real World Application</vt:lpstr>
      <vt:lpstr>PowerPoint Presentation</vt:lpstr>
      <vt:lpstr>SugarScape</vt:lpstr>
      <vt:lpstr>Graphical User Interface of Sugarscape Model</vt:lpstr>
      <vt:lpstr>Sugarscape Wealth Distribution Model </vt:lpstr>
      <vt:lpstr>Transportation Modelling</vt:lpstr>
      <vt:lpstr>Traffic Modelling</vt:lpstr>
      <vt:lpstr>Shockwave Traffic Jam in Reality</vt:lpstr>
      <vt:lpstr>Agent-based Models Used for Decision Making</vt:lpstr>
      <vt:lpstr>Real World Decision Making</vt:lpstr>
      <vt:lpstr>Summary</vt:lpstr>
      <vt:lpstr>Further Reading</vt:lpstr>
      <vt:lpstr>Online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T Crooks</dc:creator>
  <cp:lastModifiedBy>Microsoft Office User</cp:lastModifiedBy>
  <cp:revision>58</cp:revision>
  <dcterms:created xsi:type="dcterms:W3CDTF">2018-07-16T13:06:35Z</dcterms:created>
  <dcterms:modified xsi:type="dcterms:W3CDTF">2019-01-11T18:14:57Z</dcterms:modified>
</cp:coreProperties>
</file>

<file path=docProps/thumbnail.jpeg>
</file>